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81" r:id="rId6"/>
    <p:sldId id="282" r:id="rId7"/>
    <p:sldId id="263" r:id="rId8"/>
    <p:sldId id="264" r:id="rId9"/>
    <p:sldId id="265" r:id="rId10"/>
    <p:sldId id="266" r:id="rId11"/>
    <p:sldId id="267" r:id="rId12"/>
    <p:sldId id="268" r:id="rId13"/>
    <p:sldId id="260" r:id="rId14"/>
    <p:sldId id="262" r:id="rId15"/>
    <p:sldId id="261" r:id="rId16"/>
    <p:sldId id="269" r:id="rId17"/>
    <p:sldId id="271" r:id="rId18"/>
    <p:sldId id="272" r:id="rId19"/>
    <p:sldId id="270" r:id="rId20"/>
    <p:sldId id="280" r:id="rId21"/>
    <p:sldId id="273" r:id="rId22"/>
    <p:sldId id="275" r:id="rId23"/>
    <p:sldId id="283" r:id="rId24"/>
    <p:sldId id="274" r:id="rId25"/>
    <p:sldId id="276" r:id="rId26"/>
    <p:sldId id="277" r:id="rId27"/>
    <p:sldId id="278"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D5688A-8432-4691-B41C-7EF925E0BBF0}" v="77" dt="2025-02-24T22:10:33.777"/>
    <p1510:client id="{A9A6F0D3-4E38-004D-AAA8-91AD62173F75}" v="1122" dt="2025-02-24T22:20:36.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11"/>
    <p:restoredTop sz="94737"/>
  </p:normalViewPr>
  <p:slideViewPr>
    <p:cSldViewPr snapToGrid="0">
      <p:cViewPr>
        <p:scale>
          <a:sx n="91" d="100"/>
          <a:sy n="91" d="100"/>
        </p:scale>
        <p:origin x="1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1CCB73-E179-4E96-AEF2-E672411A5D5F}"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A3D25952-839C-4D53-A8AB-2BC5EB60A17D}">
      <dgm:prSet/>
      <dgm:spPr/>
      <dgm:t>
        <a:bodyPr/>
        <a:lstStyle/>
        <a:p>
          <a:r>
            <a:rPr lang="en-US"/>
            <a:t>Dr. David Elkind in the 1980’s.</a:t>
          </a:r>
        </a:p>
      </dgm:t>
    </dgm:pt>
    <dgm:pt modelId="{EAE5CE95-5011-4559-BEFF-B33EF25A6901}" type="parTrans" cxnId="{1233422C-92F1-4492-B122-057C6B7AD82A}">
      <dgm:prSet/>
      <dgm:spPr/>
      <dgm:t>
        <a:bodyPr/>
        <a:lstStyle/>
        <a:p>
          <a:endParaRPr lang="en-US"/>
        </a:p>
      </dgm:t>
    </dgm:pt>
    <dgm:pt modelId="{418313D0-F7CA-4937-B5CB-659C45AEA5E0}" type="sibTrans" cxnId="{1233422C-92F1-4492-B122-057C6B7AD82A}">
      <dgm:prSet/>
      <dgm:spPr/>
      <dgm:t>
        <a:bodyPr/>
        <a:lstStyle/>
        <a:p>
          <a:endParaRPr lang="en-US"/>
        </a:p>
      </dgm:t>
    </dgm:pt>
    <dgm:pt modelId="{AF82AACF-2402-42C2-8CE9-A348DD7EBA05}">
      <dgm:prSet/>
      <dgm:spPr/>
      <dgm:t>
        <a:bodyPr/>
        <a:lstStyle/>
        <a:p>
          <a:r>
            <a:rPr lang="en-US"/>
            <a:t>Pushed to high levels of academic, extracurricular and social activities.</a:t>
          </a:r>
        </a:p>
      </dgm:t>
    </dgm:pt>
    <dgm:pt modelId="{E9C8229F-FA33-4A15-96A9-67D90C885AB0}" type="parTrans" cxnId="{A2909C55-DF66-43AD-8559-1A1C341287C5}">
      <dgm:prSet/>
      <dgm:spPr/>
      <dgm:t>
        <a:bodyPr/>
        <a:lstStyle/>
        <a:p>
          <a:endParaRPr lang="en-US"/>
        </a:p>
      </dgm:t>
    </dgm:pt>
    <dgm:pt modelId="{E343E732-6918-4D44-876A-822B5482F790}" type="sibTrans" cxnId="{A2909C55-DF66-43AD-8559-1A1C341287C5}">
      <dgm:prSet/>
      <dgm:spPr/>
      <dgm:t>
        <a:bodyPr/>
        <a:lstStyle/>
        <a:p>
          <a:endParaRPr lang="en-US"/>
        </a:p>
      </dgm:t>
    </dgm:pt>
    <dgm:pt modelId="{F3CF337E-2292-4E2A-9ECE-A081FBE5F648}">
      <dgm:prSet/>
      <dgm:spPr/>
      <dgm:t>
        <a:bodyPr/>
        <a:lstStyle/>
        <a:p>
          <a:r>
            <a:rPr lang="en-US"/>
            <a:t>Excessive busyness=stress.</a:t>
          </a:r>
        </a:p>
      </dgm:t>
    </dgm:pt>
    <dgm:pt modelId="{B3B13566-BC45-4B04-8F3A-032E3BD60F5A}" type="parTrans" cxnId="{4187EBD3-1D89-4A16-BAE4-C4CAF0BAAD79}">
      <dgm:prSet/>
      <dgm:spPr/>
      <dgm:t>
        <a:bodyPr/>
        <a:lstStyle/>
        <a:p>
          <a:endParaRPr lang="en-US"/>
        </a:p>
      </dgm:t>
    </dgm:pt>
    <dgm:pt modelId="{A26C7D69-0FFF-47F3-B827-5BF1F687F91A}" type="sibTrans" cxnId="{4187EBD3-1D89-4A16-BAE4-C4CAF0BAAD79}">
      <dgm:prSet/>
      <dgm:spPr/>
      <dgm:t>
        <a:bodyPr/>
        <a:lstStyle/>
        <a:p>
          <a:endParaRPr lang="en-US"/>
        </a:p>
      </dgm:t>
    </dgm:pt>
    <dgm:pt modelId="{4CA25BBA-F65C-8D41-B0C3-91AAC8287F7A}" type="pres">
      <dgm:prSet presAssocID="{8D1CCB73-E179-4E96-AEF2-E672411A5D5F}" presName="outerComposite" presStyleCnt="0">
        <dgm:presLayoutVars>
          <dgm:chMax val="5"/>
          <dgm:dir/>
          <dgm:resizeHandles val="exact"/>
        </dgm:presLayoutVars>
      </dgm:prSet>
      <dgm:spPr/>
    </dgm:pt>
    <dgm:pt modelId="{04D59EF9-21CD-9945-B409-282B6B194D02}" type="pres">
      <dgm:prSet presAssocID="{8D1CCB73-E179-4E96-AEF2-E672411A5D5F}" presName="dummyMaxCanvas" presStyleCnt="0">
        <dgm:presLayoutVars/>
      </dgm:prSet>
      <dgm:spPr/>
    </dgm:pt>
    <dgm:pt modelId="{D3956E6B-EBA2-284C-8663-2B2A39082C52}" type="pres">
      <dgm:prSet presAssocID="{8D1CCB73-E179-4E96-AEF2-E672411A5D5F}" presName="ThreeNodes_1" presStyleLbl="node1" presStyleIdx="0" presStyleCnt="3">
        <dgm:presLayoutVars>
          <dgm:bulletEnabled val="1"/>
        </dgm:presLayoutVars>
      </dgm:prSet>
      <dgm:spPr/>
    </dgm:pt>
    <dgm:pt modelId="{DC2365F7-ABDA-FE42-BE66-D7F41D8B7DFA}" type="pres">
      <dgm:prSet presAssocID="{8D1CCB73-E179-4E96-AEF2-E672411A5D5F}" presName="ThreeNodes_2" presStyleLbl="node1" presStyleIdx="1" presStyleCnt="3">
        <dgm:presLayoutVars>
          <dgm:bulletEnabled val="1"/>
        </dgm:presLayoutVars>
      </dgm:prSet>
      <dgm:spPr/>
    </dgm:pt>
    <dgm:pt modelId="{F0776508-13A2-E34F-9FC9-41772CF0744B}" type="pres">
      <dgm:prSet presAssocID="{8D1CCB73-E179-4E96-AEF2-E672411A5D5F}" presName="ThreeNodes_3" presStyleLbl="node1" presStyleIdx="2" presStyleCnt="3">
        <dgm:presLayoutVars>
          <dgm:bulletEnabled val="1"/>
        </dgm:presLayoutVars>
      </dgm:prSet>
      <dgm:spPr/>
    </dgm:pt>
    <dgm:pt modelId="{87214D54-81A5-2E48-982C-B782DC58276F}" type="pres">
      <dgm:prSet presAssocID="{8D1CCB73-E179-4E96-AEF2-E672411A5D5F}" presName="ThreeConn_1-2" presStyleLbl="fgAccFollowNode1" presStyleIdx="0" presStyleCnt="2">
        <dgm:presLayoutVars>
          <dgm:bulletEnabled val="1"/>
        </dgm:presLayoutVars>
      </dgm:prSet>
      <dgm:spPr/>
    </dgm:pt>
    <dgm:pt modelId="{82F0DC0A-710A-0D4C-BAD0-44D7F6AAF8CE}" type="pres">
      <dgm:prSet presAssocID="{8D1CCB73-E179-4E96-AEF2-E672411A5D5F}" presName="ThreeConn_2-3" presStyleLbl="fgAccFollowNode1" presStyleIdx="1" presStyleCnt="2">
        <dgm:presLayoutVars>
          <dgm:bulletEnabled val="1"/>
        </dgm:presLayoutVars>
      </dgm:prSet>
      <dgm:spPr/>
    </dgm:pt>
    <dgm:pt modelId="{E82AAE3C-74FA-8B49-82C2-D9CAAB83F1F1}" type="pres">
      <dgm:prSet presAssocID="{8D1CCB73-E179-4E96-AEF2-E672411A5D5F}" presName="ThreeNodes_1_text" presStyleLbl="node1" presStyleIdx="2" presStyleCnt="3">
        <dgm:presLayoutVars>
          <dgm:bulletEnabled val="1"/>
        </dgm:presLayoutVars>
      </dgm:prSet>
      <dgm:spPr/>
    </dgm:pt>
    <dgm:pt modelId="{BE39CACC-4D60-F04A-8CA8-C407A7AC61BB}" type="pres">
      <dgm:prSet presAssocID="{8D1CCB73-E179-4E96-AEF2-E672411A5D5F}" presName="ThreeNodes_2_text" presStyleLbl="node1" presStyleIdx="2" presStyleCnt="3">
        <dgm:presLayoutVars>
          <dgm:bulletEnabled val="1"/>
        </dgm:presLayoutVars>
      </dgm:prSet>
      <dgm:spPr/>
    </dgm:pt>
    <dgm:pt modelId="{605C8EB3-C249-A445-AADE-AC2AA37E8CC2}" type="pres">
      <dgm:prSet presAssocID="{8D1CCB73-E179-4E96-AEF2-E672411A5D5F}" presName="ThreeNodes_3_text" presStyleLbl="node1" presStyleIdx="2" presStyleCnt="3">
        <dgm:presLayoutVars>
          <dgm:bulletEnabled val="1"/>
        </dgm:presLayoutVars>
      </dgm:prSet>
      <dgm:spPr/>
    </dgm:pt>
  </dgm:ptLst>
  <dgm:cxnLst>
    <dgm:cxn modelId="{0320F325-CC5B-5D43-8606-F37EA80EA199}" type="presOf" srcId="{418313D0-F7CA-4937-B5CB-659C45AEA5E0}" destId="{87214D54-81A5-2E48-982C-B782DC58276F}" srcOrd="0" destOrd="0" presId="urn:microsoft.com/office/officeart/2005/8/layout/vProcess5"/>
    <dgm:cxn modelId="{1233422C-92F1-4492-B122-057C6B7AD82A}" srcId="{8D1CCB73-E179-4E96-AEF2-E672411A5D5F}" destId="{A3D25952-839C-4D53-A8AB-2BC5EB60A17D}" srcOrd="0" destOrd="0" parTransId="{EAE5CE95-5011-4559-BEFF-B33EF25A6901}" sibTransId="{418313D0-F7CA-4937-B5CB-659C45AEA5E0}"/>
    <dgm:cxn modelId="{D090212D-2789-1A41-8A27-6C6321F9E133}" type="presOf" srcId="{AF82AACF-2402-42C2-8CE9-A348DD7EBA05}" destId="{DC2365F7-ABDA-FE42-BE66-D7F41D8B7DFA}" srcOrd="0" destOrd="0" presId="urn:microsoft.com/office/officeart/2005/8/layout/vProcess5"/>
    <dgm:cxn modelId="{A2909C55-DF66-43AD-8559-1A1C341287C5}" srcId="{8D1CCB73-E179-4E96-AEF2-E672411A5D5F}" destId="{AF82AACF-2402-42C2-8CE9-A348DD7EBA05}" srcOrd="1" destOrd="0" parTransId="{E9C8229F-FA33-4A15-96A9-67D90C885AB0}" sibTransId="{E343E732-6918-4D44-876A-822B5482F790}"/>
    <dgm:cxn modelId="{88D83E68-B577-9945-B939-00E4EA93A20C}" type="presOf" srcId="{A3D25952-839C-4D53-A8AB-2BC5EB60A17D}" destId="{D3956E6B-EBA2-284C-8663-2B2A39082C52}" srcOrd="0" destOrd="0" presId="urn:microsoft.com/office/officeart/2005/8/layout/vProcess5"/>
    <dgm:cxn modelId="{D0C0906A-6D48-EF42-881B-F0F0DF1A7700}" type="presOf" srcId="{A3D25952-839C-4D53-A8AB-2BC5EB60A17D}" destId="{E82AAE3C-74FA-8B49-82C2-D9CAAB83F1F1}" srcOrd="1" destOrd="0" presId="urn:microsoft.com/office/officeart/2005/8/layout/vProcess5"/>
    <dgm:cxn modelId="{06FE5685-2F2E-0742-AEC4-56C58CF6EB60}" type="presOf" srcId="{F3CF337E-2292-4E2A-9ECE-A081FBE5F648}" destId="{605C8EB3-C249-A445-AADE-AC2AA37E8CC2}" srcOrd="1" destOrd="0" presId="urn:microsoft.com/office/officeart/2005/8/layout/vProcess5"/>
    <dgm:cxn modelId="{3E2B788A-36F5-3C47-853F-638599F9FF87}" type="presOf" srcId="{E343E732-6918-4D44-876A-822B5482F790}" destId="{82F0DC0A-710A-0D4C-BAD0-44D7F6AAF8CE}" srcOrd="0" destOrd="0" presId="urn:microsoft.com/office/officeart/2005/8/layout/vProcess5"/>
    <dgm:cxn modelId="{1901B0B9-CD3B-7642-A3D6-5E152CB1245F}" type="presOf" srcId="{8D1CCB73-E179-4E96-AEF2-E672411A5D5F}" destId="{4CA25BBA-F65C-8D41-B0C3-91AAC8287F7A}" srcOrd="0" destOrd="0" presId="urn:microsoft.com/office/officeart/2005/8/layout/vProcess5"/>
    <dgm:cxn modelId="{4187EBD3-1D89-4A16-BAE4-C4CAF0BAAD79}" srcId="{8D1CCB73-E179-4E96-AEF2-E672411A5D5F}" destId="{F3CF337E-2292-4E2A-9ECE-A081FBE5F648}" srcOrd="2" destOrd="0" parTransId="{B3B13566-BC45-4B04-8F3A-032E3BD60F5A}" sibTransId="{A26C7D69-0FFF-47F3-B827-5BF1F687F91A}"/>
    <dgm:cxn modelId="{EE21DDDF-62A2-6848-8FC5-47752477FFCB}" type="presOf" srcId="{F3CF337E-2292-4E2A-9ECE-A081FBE5F648}" destId="{F0776508-13A2-E34F-9FC9-41772CF0744B}" srcOrd="0" destOrd="0" presId="urn:microsoft.com/office/officeart/2005/8/layout/vProcess5"/>
    <dgm:cxn modelId="{75AF4AF9-2B6C-744F-9FEA-2F473C965C02}" type="presOf" srcId="{AF82AACF-2402-42C2-8CE9-A348DD7EBA05}" destId="{BE39CACC-4D60-F04A-8CA8-C407A7AC61BB}" srcOrd="1" destOrd="0" presId="urn:microsoft.com/office/officeart/2005/8/layout/vProcess5"/>
    <dgm:cxn modelId="{FAB6F78B-E8F7-164E-9BC2-0D99F29A4928}" type="presParOf" srcId="{4CA25BBA-F65C-8D41-B0C3-91AAC8287F7A}" destId="{04D59EF9-21CD-9945-B409-282B6B194D02}" srcOrd="0" destOrd="0" presId="urn:microsoft.com/office/officeart/2005/8/layout/vProcess5"/>
    <dgm:cxn modelId="{D7531A4B-7071-2E47-9865-AE59ACBD08F6}" type="presParOf" srcId="{4CA25BBA-F65C-8D41-B0C3-91AAC8287F7A}" destId="{D3956E6B-EBA2-284C-8663-2B2A39082C52}" srcOrd="1" destOrd="0" presId="urn:microsoft.com/office/officeart/2005/8/layout/vProcess5"/>
    <dgm:cxn modelId="{821EC996-7B9F-2B45-85FA-C53DA6626783}" type="presParOf" srcId="{4CA25BBA-F65C-8D41-B0C3-91AAC8287F7A}" destId="{DC2365F7-ABDA-FE42-BE66-D7F41D8B7DFA}" srcOrd="2" destOrd="0" presId="urn:microsoft.com/office/officeart/2005/8/layout/vProcess5"/>
    <dgm:cxn modelId="{1E9B69C2-9911-9346-A5A3-B4B2B7E9C40E}" type="presParOf" srcId="{4CA25BBA-F65C-8D41-B0C3-91AAC8287F7A}" destId="{F0776508-13A2-E34F-9FC9-41772CF0744B}" srcOrd="3" destOrd="0" presId="urn:microsoft.com/office/officeart/2005/8/layout/vProcess5"/>
    <dgm:cxn modelId="{2E654DCA-0DA5-6740-A454-C0D9375A112B}" type="presParOf" srcId="{4CA25BBA-F65C-8D41-B0C3-91AAC8287F7A}" destId="{87214D54-81A5-2E48-982C-B782DC58276F}" srcOrd="4" destOrd="0" presId="urn:microsoft.com/office/officeart/2005/8/layout/vProcess5"/>
    <dgm:cxn modelId="{5F7642BD-8ABE-084D-96EF-BDA7F45C650A}" type="presParOf" srcId="{4CA25BBA-F65C-8D41-B0C3-91AAC8287F7A}" destId="{82F0DC0A-710A-0D4C-BAD0-44D7F6AAF8CE}" srcOrd="5" destOrd="0" presId="urn:microsoft.com/office/officeart/2005/8/layout/vProcess5"/>
    <dgm:cxn modelId="{0449F43A-EFE6-4947-B59B-C18FCF77453C}" type="presParOf" srcId="{4CA25BBA-F65C-8D41-B0C3-91AAC8287F7A}" destId="{E82AAE3C-74FA-8B49-82C2-D9CAAB83F1F1}" srcOrd="6" destOrd="0" presId="urn:microsoft.com/office/officeart/2005/8/layout/vProcess5"/>
    <dgm:cxn modelId="{8CE44AD5-7327-4B40-86F6-4FDF426AD9F3}" type="presParOf" srcId="{4CA25BBA-F65C-8D41-B0C3-91AAC8287F7A}" destId="{BE39CACC-4D60-F04A-8CA8-C407A7AC61BB}" srcOrd="7" destOrd="0" presId="urn:microsoft.com/office/officeart/2005/8/layout/vProcess5"/>
    <dgm:cxn modelId="{F5B1A7B5-A89B-334B-BB46-4D8FC9DC262F}" type="presParOf" srcId="{4CA25BBA-F65C-8D41-B0C3-91AAC8287F7A}" destId="{605C8EB3-C249-A445-AADE-AC2AA37E8CC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A42610-F161-4E76-A984-B71E3936D17B}"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23EC4C13-ADE8-49F3-B2C0-6502980246E1}">
      <dgm:prSet/>
      <dgm:spPr/>
      <dgm:t>
        <a:bodyPr/>
        <a:lstStyle/>
        <a:p>
          <a:r>
            <a:rPr lang="en-US"/>
            <a:t>Higher screen time correlates with elevated symptoms of anxiety and depression.</a:t>
          </a:r>
        </a:p>
      </dgm:t>
    </dgm:pt>
    <dgm:pt modelId="{CDA6038E-C9E8-4C2C-9280-21BED2A4E0C6}" type="parTrans" cxnId="{159EFB3E-376B-4992-A979-5F6AC4138C45}">
      <dgm:prSet/>
      <dgm:spPr/>
      <dgm:t>
        <a:bodyPr/>
        <a:lstStyle/>
        <a:p>
          <a:endParaRPr lang="en-US"/>
        </a:p>
      </dgm:t>
    </dgm:pt>
    <dgm:pt modelId="{9D7AFA77-A252-4F72-8D83-EC09AB621E48}" type="sibTrans" cxnId="{159EFB3E-376B-4992-A979-5F6AC4138C45}">
      <dgm:prSet/>
      <dgm:spPr/>
      <dgm:t>
        <a:bodyPr/>
        <a:lstStyle/>
        <a:p>
          <a:endParaRPr lang="en-US"/>
        </a:p>
      </dgm:t>
    </dgm:pt>
    <dgm:pt modelId="{9B216575-D406-44A7-983C-977871D6A90C}">
      <dgm:prSet/>
      <dgm:spPr/>
      <dgm:t>
        <a:bodyPr/>
        <a:lstStyle/>
        <a:p>
          <a:r>
            <a:rPr lang="en-US"/>
            <a:t>Excessive screentime linked to decreased social coping skills.</a:t>
          </a:r>
        </a:p>
      </dgm:t>
    </dgm:pt>
    <dgm:pt modelId="{BCBC61EB-21B6-4883-9624-A2F81A920E2C}" type="parTrans" cxnId="{B5602F91-DA9A-43E5-9244-6EFD71F2D0BE}">
      <dgm:prSet/>
      <dgm:spPr/>
      <dgm:t>
        <a:bodyPr/>
        <a:lstStyle/>
        <a:p>
          <a:endParaRPr lang="en-US"/>
        </a:p>
      </dgm:t>
    </dgm:pt>
    <dgm:pt modelId="{FA7933F1-3CBA-4278-918E-4DAF62A79F15}" type="sibTrans" cxnId="{B5602F91-DA9A-43E5-9244-6EFD71F2D0BE}">
      <dgm:prSet/>
      <dgm:spPr/>
      <dgm:t>
        <a:bodyPr/>
        <a:lstStyle/>
        <a:p>
          <a:endParaRPr lang="en-US"/>
        </a:p>
      </dgm:t>
    </dgm:pt>
    <dgm:pt modelId="{E88E4454-61E9-45E8-9DD8-3E00065A2A7D}">
      <dgm:prSet/>
      <dgm:spPr/>
      <dgm:t>
        <a:bodyPr/>
        <a:lstStyle/>
        <a:p>
          <a:r>
            <a:rPr lang="en-US"/>
            <a:t>Development of craving behaviors that resemble substance dependence.</a:t>
          </a:r>
        </a:p>
      </dgm:t>
    </dgm:pt>
    <dgm:pt modelId="{549EC3E5-2C12-498B-831D-B584CB0D72F5}" type="parTrans" cxnId="{DF513FFD-FFEA-47D6-9301-BE21F3EE4F5D}">
      <dgm:prSet/>
      <dgm:spPr/>
      <dgm:t>
        <a:bodyPr/>
        <a:lstStyle/>
        <a:p>
          <a:endParaRPr lang="en-US"/>
        </a:p>
      </dgm:t>
    </dgm:pt>
    <dgm:pt modelId="{1D7BC9BC-9618-4D4F-860D-CF4EB7205094}" type="sibTrans" cxnId="{DF513FFD-FFEA-47D6-9301-BE21F3EE4F5D}">
      <dgm:prSet/>
      <dgm:spPr/>
      <dgm:t>
        <a:bodyPr/>
        <a:lstStyle/>
        <a:p>
          <a:endParaRPr lang="en-US"/>
        </a:p>
      </dgm:t>
    </dgm:pt>
    <dgm:pt modelId="{149650E9-E009-45AC-8AB7-C21449C6A25C}">
      <dgm:prSet/>
      <dgm:spPr/>
      <dgm:t>
        <a:bodyPr/>
        <a:lstStyle/>
        <a:p>
          <a:r>
            <a:rPr lang="en-US"/>
            <a:t>Impulsive behaviors and attention issues.</a:t>
          </a:r>
        </a:p>
      </dgm:t>
    </dgm:pt>
    <dgm:pt modelId="{44D013E3-19D0-41D9-8367-BDADB0CD5688}" type="parTrans" cxnId="{FDBA2071-3127-4C29-B97C-2392C5101EE4}">
      <dgm:prSet/>
      <dgm:spPr/>
      <dgm:t>
        <a:bodyPr/>
        <a:lstStyle/>
        <a:p>
          <a:endParaRPr lang="en-US"/>
        </a:p>
      </dgm:t>
    </dgm:pt>
    <dgm:pt modelId="{A52FA45D-8199-44D5-A0F4-033E18C92CF6}" type="sibTrans" cxnId="{FDBA2071-3127-4C29-B97C-2392C5101EE4}">
      <dgm:prSet/>
      <dgm:spPr/>
      <dgm:t>
        <a:bodyPr/>
        <a:lstStyle/>
        <a:p>
          <a:endParaRPr lang="en-US"/>
        </a:p>
      </dgm:t>
    </dgm:pt>
    <dgm:pt modelId="{70DF43D3-EE0D-4BDA-9A14-A5F610449D72}">
      <dgm:prSet/>
      <dgm:spPr/>
      <dgm:t>
        <a:bodyPr/>
        <a:lstStyle/>
        <a:p>
          <a:r>
            <a:rPr lang="en-US"/>
            <a:t>Structural changes in the brain related to cognitive control and emotional regulation.</a:t>
          </a:r>
        </a:p>
      </dgm:t>
    </dgm:pt>
    <dgm:pt modelId="{29534EB1-D83C-44CA-A767-8CAEB3C9E3D5}" type="parTrans" cxnId="{EB7B5739-418D-4362-A145-0FE6149031C3}">
      <dgm:prSet/>
      <dgm:spPr/>
      <dgm:t>
        <a:bodyPr/>
        <a:lstStyle/>
        <a:p>
          <a:endParaRPr lang="en-US"/>
        </a:p>
      </dgm:t>
    </dgm:pt>
    <dgm:pt modelId="{CC5DE9CA-576D-4F82-89CA-662560673315}" type="sibTrans" cxnId="{EB7B5739-418D-4362-A145-0FE6149031C3}">
      <dgm:prSet/>
      <dgm:spPr/>
      <dgm:t>
        <a:bodyPr/>
        <a:lstStyle/>
        <a:p>
          <a:endParaRPr lang="en-US"/>
        </a:p>
      </dgm:t>
    </dgm:pt>
    <dgm:pt modelId="{7B61D522-2E03-4D8E-941D-AD92649C6DF0}">
      <dgm:prSet/>
      <dgm:spPr/>
      <dgm:t>
        <a:bodyPr/>
        <a:lstStyle/>
        <a:p>
          <a:r>
            <a:rPr lang="en-US"/>
            <a:t>Lower well-being, less curiosity, self control, and emotional stability.</a:t>
          </a:r>
        </a:p>
      </dgm:t>
    </dgm:pt>
    <dgm:pt modelId="{5317E760-8C1B-4B40-8E1C-423BF9C2E82F}" type="parTrans" cxnId="{16314F06-7F7F-4B48-9BEA-24FC7BB73234}">
      <dgm:prSet/>
      <dgm:spPr/>
      <dgm:t>
        <a:bodyPr/>
        <a:lstStyle/>
        <a:p>
          <a:endParaRPr lang="en-US"/>
        </a:p>
      </dgm:t>
    </dgm:pt>
    <dgm:pt modelId="{80B7BFA4-CC72-41B3-AC67-62F8665B4E13}" type="sibTrans" cxnId="{16314F06-7F7F-4B48-9BEA-24FC7BB73234}">
      <dgm:prSet/>
      <dgm:spPr/>
      <dgm:t>
        <a:bodyPr/>
        <a:lstStyle/>
        <a:p>
          <a:endParaRPr lang="en-US"/>
        </a:p>
      </dgm:t>
    </dgm:pt>
    <dgm:pt modelId="{A39383AA-EAE6-423C-BD37-97BCFF69CD32}">
      <dgm:prSet phldr="0"/>
      <dgm:spPr/>
      <dgm:t>
        <a:bodyPr/>
        <a:lstStyle/>
        <a:p>
          <a:pPr rtl="0"/>
          <a:r>
            <a:rPr lang="en-US">
              <a:latin typeface="Impact" panose="020B0806030902050204"/>
            </a:rPr>
            <a:t>Loneliness: disconnection from self and others</a:t>
          </a:r>
        </a:p>
      </dgm:t>
    </dgm:pt>
    <dgm:pt modelId="{B13BDBE5-09BD-4264-BA41-BBAF8A347C22}" type="parTrans" cxnId="{FF4851B5-7B65-E54F-82FA-BBFE546E84B7}">
      <dgm:prSet/>
      <dgm:spPr/>
    </dgm:pt>
    <dgm:pt modelId="{7F093525-E418-4D05-8768-61E2B81ABBC7}" type="sibTrans" cxnId="{FF4851B5-7B65-E54F-82FA-BBFE546E84B7}">
      <dgm:prSet/>
      <dgm:spPr/>
    </dgm:pt>
    <dgm:pt modelId="{B79F9174-22FE-444E-A0B8-7DD3541C9389}" type="pres">
      <dgm:prSet presAssocID="{D4A42610-F161-4E76-A984-B71E3936D17B}" presName="Name0" presStyleCnt="0">
        <dgm:presLayoutVars>
          <dgm:dir/>
          <dgm:resizeHandles val="exact"/>
        </dgm:presLayoutVars>
      </dgm:prSet>
      <dgm:spPr/>
    </dgm:pt>
    <dgm:pt modelId="{E63DD2CE-9232-8742-AED0-F398E4B22FB7}" type="pres">
      <dgm:prSet presAssocID="{23EC4C13-ADE8-49F3-B2C0-6502980246E1}" presName="node" presStyleLbl="node1" presStyleIdx="0" presStyleCnt="7">
        <dgm:presLayoutVars>
          <dgm:bulletEnabled val="1"/>
        </dgm:presLayoutVars>
      </dgm:prSet>
      <dgm:spPr/>
    </dgm:pt>
    <dgm:pt modelId="{BB23EF4C-0756-4440-B01A-CA3571B69EB9}" type="pres">
      <dgm:prSet presAssocID="{9D7AFA77-A252-4F72-8D83-EC09AB621E48}" presName="sibTrans" presStyleLbl="sibTrans1D1" presStyleIdx="0" presStyleCnt="6"/>
      <dgm:spPr/>
    </dgm:pt>
    <dgm:pt modelId="{6BEB4E52-450C-F64F-AC81-7BE28A77AED4}" type="pres">
      <dgm:prSet presAssocID="{9D7AFA77-A252-4F72-8D83-EC09AB621E48}" presName="connectorText" presStyleLbl="sibTrans1D1" presStyleIdx="0" presStyleCnt="6"/>
      <dgm:spPr/>
    </dgm:pt>
    <dgm:pt modelId="{9076136D-D873-514A-869E-558AEFA7D11D}" type="pres">
      <dgm:prSet presAssocID="{9B216575-D406-44A7-983C-977871D6A90C}" presName="node" presStyleLbl="node1" presStyleIdx="1" presStyleCnt="7">
        <dgm:presLayoutVars>
          <dgm:bulletEnabled val="1"/>
        </dgm:presLayoutVars>
      </dgm:prSet>
      <dgm:spPr/>
    </dgm:pt>
    <dgm:pt modelId="{FA7B372C-375E-A249-BCD2-28F8775B9345}" type="pres">
      <dgm:prSet presAssocID="{FA7933F1-3CBA-4278-918E-4DAF62A79F15}" presName="sibTrans" presStyleLbl="sibTrans1D1" presStyleIdx="1" presStyleCnt="6"/>
      <dgm:spPr/>
    </dgm:pt>
    <dgm:pt modelId="{730C81DD-639C-D643-A6C3-2E984E5C274D}" type="pres">
      <dgm:prSet presAssocID="{FA7933F1-3CBA-4278-918E-4DAF62A79F15}" presName="connectorText" presStyleLbl="sibTrans1D1" presStyleIdx="1" presStyleCnt="6"/>
      <dgm:spPr/>
    </dgm:pt>
    <dgm:pt modelId="{A2FAE493-3E5D-3E45-A62E-B2967FE0F86E}" type="pres">
      <dgm:prSet presAssocID="{E88E4454-61E9-45E8-9DD8-3E00065A2A7D}" presName="node" presStyleLbl="node1" presStyleIdx="2" presStyleCnt="7">
        <dgm:presLayoutVars>
          <dgm:bulletEnabled val="1"/>
        </dgm:presLayoutVars>
      </dgm:prSet>
      <dgm:spPr/>
    </dgm:pt>
    <dgm:pt modelId="{481733B4-1729-AF48-BF0C-110144F35AE3}" type="pres">
      <dgm:prSet presAssocID="{1D7BC9BC-9618-4D4F-860D-CF4EB7205094}" presName="sibTrans" presStyleLbl="sibTrans1D1" presStyleIdx="2" presStyleCnt="6"/>
      <dgm:spPr/>
    </dgm:pt>
    <dgm:pt modelId="{DF1714E4-BF4E-D347-B66C-C9AB32CF5FB8}" type="pres">
      <dgm:prSet presAssocID="{1D7BC9BC-9618-4D4F-860D-CF4EB7205094}" presName="connectorText" presStyleLbl="sibTrans1D1" presStyleIdx="2" presStyleCnt="6"/>
      <dgm:spPr/>
    </dgm:pt>
    <dgm:pt modelId="{F631A84D-ED18-0747-A96E-6E3BCFB98299}" type="pres">
      <dgm:prSet presAssocID="{149650E9-E009-45AC-8AB7-C21449C6A25C}" presName="node" presStyleLbl="node1" presStyleIdx="3" presStyleCnt="7">
        <dgm:presLayoutVars>
          <dgm:bulletEnabled val="1"/>
        </dgm:presLayoutVars>
      </dgm:prSet>
      <dgm:spPr/>
    </dgm:pt>
    <dgm:pt modelId="{960CC6BF-394C-5949-9059-E8DE09C0C581}" type="pres">
      <dgm:prSet presAssocID="{A52FA45D-8199-44D5-A0F4-033E18C92CF6}" presName="sibTrans" presStyleLbl="sibTrans1D1" presStyleIdx="3" presStyleCnt="6"/>
      <dgm:spPr/>
    </dgm:pt>
    <dgm:pt modelId="{6606B138-7F23-A542-B468-2B8DE2B6E7A0}" type="pres">
      <dgm:prSet presAssocID="{A52FA45D-8199-44D5-A0F4-033E18C92CF6}" presName="connectorText" presStyleLbl="sibTrans1D1" presStyleIdx="3" presStyleCnt="6"/>
      <dgm:spPr/>
    </dgm:pt>
    <dgm:pt modelId="{F49AB6F2-6657-3245-AAA1-4CECCABE8EDD}" type="pres">
      <dgm:prSet presAssocID="{70DF43D3-EE0D-4BDA-9A14-A5F610449D72}" presName="node" presStyleLbl="node1" presStyleIdx="4" presStyleCnt="7">
        <dgm:presLayoutVars>
          <dgm:bulletEnabled val="1"/>
        </dgm:presLayoutVars>
      </dgm:prSet>
      <dgm:spPr/>
    </dgm:pt>
    <dgm:pt modelId="{4C2C613D-4999-2B4B-9795-A0A79D9E9295}" type="pres">
      <dgm:prSet presAssocID="{CC5DE9CA-576D-4F82-89CA-662560673315}" presName="sibTrans" presStyleLbl="sibTrans1D1" presStyleIdx="4" presStyleCnt="6"/>
      <dgm:spPr/>
    </dgm:pt>
    <dgm:pt modelId="{5A48BFF0-41DC-9440-A95A-6CBC8E64FADA}" type="pres">
      <dgm:prSet presAssocID="{CC5DE9CA-576D-4F82-89CA-662560673315}" presName="connectorText" presStyleLbl="sibTrans1D1" presStyleIdx="4" presStyleCnt="6"/>
      <dgm:spPr/>
    </dgm:pt>
    <dgm:pt modelId="{8C6AAE31-49C1-6B41-AC59-4499D2EAFD20}" type="pres">
      <dgm:prSet presAssocID="{7B61D522-2E03-4D8E-941D-AD92649C6DF0}" presName="node" presStyleLbl="node1" presStyleIdx="5" presStyleCnt="7">
        <dgm:presLayoutVars>
          <dgm:bulletEnabled val="1"/>
        </dgm:presLayoutVars>
      </dgm:prSet>
      <dgm:spPr/>
    </dgm:pt>
    <dgm:pt modelId="{8301931D-BD48-42E5-A2DF-D4C386652D73}" type="pres">
      <dgm:prSet presAssocID="{80B7BFA4-CC72-41B3-AC67-62F8665B4E13}" presName="sibTrans" presStyleLbl="sibTrans1D1" presStyleIdx="5" presStyleCnt="6"/>
      <dgm:spPr/>
    </dgm:pt>
    <dgm:pt modelId="{8E17653A-090E-4C5D-9334-B75916380828}" type="pres">
      <dgm:prSet presAssocID="{80B7BFA4-CC72-41B3-AC67-62F8665B4E13}" presName="connectorText" presStyleLbl="sibTrans1D1" presStyleIdx="5" presStyleCnt="6"/>
      <dgm:spPr/>
    </dgm:pt>
    <dgm:pt modelId="{881BA810-8AC9-41F3-9732-102CBB5CD8BC}" type="pres">
      <dgm:prSet presAssocID="{A39383AA-EAE6-423C-BD37-97BCFF69CD32}" presName="node" presStyleLbl="node1" presStyleIdx="6" presStyleCnt="7">
        <dgm:presLayoutVars>
          <dgm:bulletEnabled val="1"/>
        </dgm:presLayoutVars>
      </dgm:prSet>
      <dgm:spPr/>
    </dgm:pt>
  </dgm:ptLst>
  <dgm:cxnLst>
    <dgm:cxn modelId="{16314F06-7F7F-4B48-9BEA-24FC7BB73234}" srcId="{D4A42610-F161-4E76-A984-B71E3936D17B}" destId="{7B61D522-2E03-4D8E-941D-AD92649C6DF0}" srcOrd="5" destOrd="0" parTransId="{5317E760-8C1B-4B40-8E1C-423BF9C2E82F}" sibTransId="{80B7BFA4-CC72-41B3-AC67-62F8665B4E13}"/>
    <dgm:cxn modelId="{15ECAB12-9F37-EC4F-99A6-6BC350EE1CB5}" type="presOf" srcId="{70DF43D3-EE0D-4BDA-9A14-A5F610449D72}" destId="{F49AB6F2-6657-3245-AAA1-4CECCABE8EDD}" srcOrd="0" destOrd="0" presId="urn:microsoft.com/office/officeart/2016/7/layout/RepeatingBendingProcessNew"/>
    <dgm:cxn modelId="{2597CF31-42C0-A142-B19D-5519F9516CA8}" type="presOf" srcId="{A39383AA-EAE6-423C-BD37-97BCFF69CD32}" destId="{881BA810-8AC9-41F3-9732-102CBB5CD8BC}" srcOrd="0" destOrd="0" presId="urn:microsoft.com/office/officeart/2016/7/layout/RepeatingBendingProcessNew"/>
    <dgm:cxn modelId="{B43C8033-51F1-5A45-B87E-69F45F1CDDCB}" type="presOf" srcId="{CC5DE9CA-576D-4F82-89CA-662560673315}" destId="{4C2C613D-4999-2B4B-9795-A0A79D9E9295}" srcOrd="0" destOrd="0" presId="urn:microsoft.com/office/officeart/2016/7/layout/RepeatingBendingProcessNew"/>
    <dgm:cxn modelId="{EB7B5739-418D-4362-A145-0FE6149031C3}" srcId="{D4A42610-F161-4E76-A984-B71E3936D17B}" destId="{70DF43D3-EE0D-4BDA-9A14-A5F610449D72}" srcOrd="4" destOrd="0" parTransId="{29534EB1-D83C-44CA-A767-8CAEB3C9E3D5}" sibTransId="{CC5DE9CA-576D-4F82-89CA-662560673315}"/>
    <dgm:cxn modelId="{159EFB3E-376B-4992-A979-5F6AC4138C45}" srcId="{D4A42610-F161-4E76-A984-B71E3936D17B}" destId="{23EC4C13-ADE8-49F3-B2C0-6502980246E1}" srcOrd="0" destOrd="0" parTransId="{CDA6038E-C9E8-4C2C-9280-21BED2A4E0C6}" sibTransId="{9D7AFA77-A252-4F72-8D83-EC09AB621E48}"/>
    <dgm:cxn modelId="{8BBFB940-BB07-CC4C-93A2-4F401CDD7F8E}" type="presOf" srcId="{FA7933F1-3CBA-4278-918E-4DAF62A79F15}" destId="{FA7B372C-375E-A249-BCD2-28F8775B9345}" srcOrd="0" destOrd="0" presId="urn:microsoft.com/office/officeart/2016/7/layout/RepeatingBendingProcessNew"/>
    <dgm:cxn modelId="{2C896A4D-820A-514B-A756-A3691D9E76F8}" type="presOf" srcId="{80B7BFA4-CC72-41B3-AC67-62F8665B4E13}" destId="{8E17653A-090E-4C5D-9334-B75916380828}" srcOrd="1" destOrd="0" presId="urn:microsoft.com/office/officeart/2016/7/layout/RepeatingBendingProcessNew"/>
    <dgm:cxn modelId="{F7954C70-C56F-A542-B10B-003393B0A762}" type="presOf" srcId="{7B61D522-2E03-4D8E-941D-AD92649C6DF0}" destId="{8C6AAE31-49C1-6B41-AC59-4499D2EAFD20}" srcOrd="0" destOrd="0" presId="urn:microsoft.com/office/officeart/2016/7/layout/RepeatingBendingProcessNew"/>
    <dgm:cxn modelId="{FDBA2071-3127-4C29-B97C-2392C5101EE4}" srcId="{D4A42610-F161-4E76-A984-B71E3936D17B}" destId="{149650E9-E009-45AC-8AB7-C21449C6A25C}" srcOrd="3" destOrd="0" parTransId="{44D013E3-19D0-41D9-8367-BDADB0CD5688}" sibTransId="{A52FA45D-8199-44D5-A0F4-033E18C92CF6}"/>
    <dgm:cxn modelId="{E13C7D72-5314-2C46-96C3-411DED874C70}" type="presOf" srcId="{FA7933F1-3CBA-4278-918E-4DAF62A79F15}" destId="{730C81DD-639C-D643-A6C3-2E984E5C274D}" srcOrd="1" destOrd="0" presId="urn:microsoft.com/office/officeart/2016/7/layout/RepeatingBendingProcessNew"/>
    <dgm:cxn modelId="{B5602F91-DA9A-43E5-9244-6EFD71F2D0BE}" srcId="{D4A42610-F161-4E76-A984-B71E3936D17B}" destId="{9B216575-D406-44A7-983C-977871D6A90C}" srcOrd="1" destOrd="0" parTransId="{BCBC61EB-21B6-4883-9624-A2F81A920E2C}" sibTransId="{FA7933F1-3CBA-4278-918E-4DAF62A79F15}"/>
    <dgm:cxn modelId="{BD2FF193-1036-6544-B2DF-27C459F7056D}" type="presOf" srcId="{E88E4454-61E9-45E8-9DD8-3E00065A2A7D}" destId="{A2FAE493-3E5D-3E45-A62E-B2967FE0F86E}" srcOrd="0" destOrd="0" presId="urn:microsoft.com/office/officeart/2016/7/layout/RepeatingBendingProcessNew"/>
    <dgm:cxn modelId="{205D2198-BB94-BB4C-AB83-7AE81F306486}" type="presOf" srcId="{23EC4C13-ADE8-49F3-B2C0-6502980246E1}" destId="{E63DD2CE-9232-8742-AED0-F398E4B22FB7}" srcOrd="0" destOrd="0" presId="urn:microsoft.com/office/officeart/2016/7/layout/RepeatingBendingProcessNew"/>
    <dgm:cxn modelId="{D5004799-59E1-C14C-91EF-3A2645840B75}" type="presOf" srcId="{9B216575-D406-44A7-983C-977871D6A90C}" destId="{9076136D-D873-514A-869E-558AEFA7D11D}" srcOrd="0" destOrd="0" presId="urn:microsoft.com/office/officeart/2016/7/layout/RepeatingBendingProcessNew"/>
    <dgm:cxn modelId="{3F5887A3-6EB9-1D4F-8AC9-25D446149A75}" type="presOf" srcId="{CC5DE9CA-576D-4F82-89CA-662560673315}" destId="{5A48BFF0-41DC-9440-A95A-6CBC8E64FADA}" srcOrd="1" destOrd="0" presId="urn:microsoft.com/office/officeart/2016/7/layout/RepeatingBendingProcessNew"/>
    <dgm:cxn modelId="{0ED110A9-36E1-EE49-BF9C-E9660C780079}" type="presOf" srcId="{149650E9-E009-45AC-8AB7-C21449C6A25C}" destId="{F631A84D-ED18-0747-A96E-6E3BCFB98299}" srcOrd="0" destOrd="0" presId="urn:microsoft.com/office/officeart/2016/7/layout/RepeatingBendingProcessNew"/>
    <dgm:cxn modelId="{FF4851B5-7B65-E54F-82FA-BBFE546E84B7}" srcId="{D4A42610-F161-4E76-A984-B71E3936D17B}" destId="{A39383AA-EAE6-423C-BD37-97BCFF69CD32}" srcOrd="6" destOrd="0" parTransId="{B13BDBE5-09BD-4264-BA41-BBAF8A347C22}" sibTransId="{7F093525-E418-4D05-8768-61E2B81ABBC7}"/>
    <dgm:cxn modelId="{677304BA-C568-084D-975C-53364C960C6F}" type="presOf" srcId="{1D7BC9BC-9618-4D4F-860D-CF4EB7205094}" destId="{DF1714E4-BF4E-D347-B66C-C9AB32CF5FB8}" srcOrd="1" destOrd="0" presId="urn:microsoft.com/office/officeart/2016/7/layout/RepeatingBendingProcessNew"/>
    <dgm:cxn modelId="{24A778C1-83A9-114A-83E9-15E8DF78BBAC}" type="presOf" srcId="{D4A42610-F161-4E76-A984-B71E3936D17B}" destId="{B79F9174-22FE-444E-A0B8-7DD3541C9389}" srcOrd="0" destOrd="0" presId="urn:microsoft.com/office/officeart/2016/7/layout/RepeatingBendingProcessNew"/>
    <dgm:cxn modelId="{1ED206C5-0D62-0647-8D69-822A299B8B7D}" type="presOf" srcId="{9D7AFA77-A252-4F72-8D83-EC09AB621E48}" destId="{6BEB4E52-450C-F64F-AC81-7BE28A77AED4}" srcOrd="1" destOrd="0" presId="urn:microsoft.com/office/officeart/2016/7/layout/RepeatingBendingProcessNew"/>
    <dgm:cxn modelId="{6B79B6D6-AD2A-C247-85D1-A65103116EEB}" type="presOf" srcId="{9D7AFA77-A252-4F72-8D83-EC09AB621E48}" destId="{BB23EF4C-0756-4440-B01A-CA3571B69EB9}" srcOrd="0" destOrd="0" presId="urn:microsoft.com/office/officeart/2016/7/layout/RepeatingBendingProcessNew"/>
    <dgm:cxn modelId="{C9F4A5DB-41A8-2445-9274-53977DD2851E}" type="presOf" srcId="{80B7BFA4-CC72-41B3-AC67-62F8665B4E13}" destId="{8301931D-BD48-42E5-A2DF-D4C386652D73}" srcOrd="0" destOrd="0" presId="urn:microsoft.com/office/officeart/2016/7/layout/RepeatingBendingProcessNew"/>
    <dgm:cxn modelId="{1DD4DDDE-7C9D-DB4C-BD82-A0B6A5D49C88}" type="presOf" srcId="{A52FA45D-8199-44D5-A0F4-033E18C92CF6}" destId="{6606B138-7F23-A542-B468-2B8DE2B6E7A0}" srcOrd="1" destOrd="0" presId="urn:microsoft.com/office/officeart/2016/7/layout/RepeatingBendingProcessNew"/>
    <dgm:cxn modelId="{E81F48E8-F7E7-2F4F-B612-716920EF910A}" type="presOf" srcId="{A52FA45D-8199-44D5-A0F4-033E18C92CF6}" destId="{960CC6BF-394C-5949-9059-E8DE09C0C581}" srcOrd="0" destOrd="0" presId="urn:microsoft.com/office/officeart/2016/7/layout/RepeatingBendingProcessNew"/>
    <dgm:cxn modelId="{AB7C99EA-AC9A-4E43-95D8-4D245B050D6F}" type="presOf" srcId="{1D7BC9BC-9618-4D4F-860D-CF4EB7205094}" destId="{481733B4-1729-AF48-BF0C-110144F35AE3}" srcOrd="0" destOrd="0" presId="urn:microsoft.com/office/officeart/2016/7/layout/RepeatingBendingProcessNew"/>
    <dgm:cxn modelId="{DF513FFD-FFEA-47D6-9301-BE21F3EE4F5D}" srcId="{D4A42610-F161-4E76-A984-B71E3936D17B}" destId="{E88E4454-61E9-45E8-9DD8-3E00065A2A7D}" srcOrd="2" destOrd="0" parTransId="{549EC3E5-2C12-498B-831D-B584CB0D72F5}" sibTransId="{1D7BC9BC-9618-4D4F-860D-CF4EB7205094}"/>
    <dgm:cxn modelId="{A5C0E8B4-D0F0-8848-BDD6-CBDDE78CD75F}" type="presParOf" srcId="{B79F9174-22FE-444E-A0B8-7DD3541C9389}" destId="{E63DD2CE-9232-8742-AED0-F398E4B22FB7}" srcOrd="0" destOrd="0" presId="urn:microsoft.com/office/officeart/2016/7/layout/RepeatingBendingProcessNew"/>
    <dgm:cxn modelId="{C3EC1718-B453-D542-AB96-3B8E3773E603}" type="presParOf" srcId="{B79F9174-22FE-444E-A0B8-7DD3541C9389}" destId="{BB23EF4C-0756-4440-B01A-CA3571B69EB9}" srcOrd="1" destOrd="0" presId="urn:microsoft.com/office/officeart/2016/7/layout/RepeatingBendingProcessNew"/>
    <dgm:cxn modelId="{6C704407-3B5C-364C-A506-ADCDCE503F63}" type="presParOf" srcId="{BB23EF4C-0756-4440-B01A-CA3571B69EB9}" destId="{6BEB4E52-450C-F64F-AC81-7BE28A77AED4}" srcOrd="0" destOrd="0" presId="urn:microsoft.com/office/officeart/2016/7/layout/RepeatingBendingProcessNew"/>
    <dgm:cxn modelId="{FE70BCDE-B0A9-B944-A517-772B534A60E4}" type="presParOf" srcId="{B79F9174-22FE-444E-A0B8-7DD3541C9389}" destId="{9076136D-D873-514A-869E-558AEFA7D11D}" srcOrd="2" destOrd="0" presId="urn:microsoft.com/office/officeart/2016/7/layout/RepeatingBendingProcessNew"/>
    <dgm:cxn modelId="{056C0232-2F51-6540-B8DF-0033B5B55464}" type="presParOf" srcId="{B79F9174-22FE-444E-A0B8-7DD3541C9389}" destId="{FA7B372C-375E-A249-BCD2-28F8775B9345}" srcOrd="3" destOrd="0" presId="urn:microsoft.com/office/officeart/2016/7/layout/RepeatingBendingProcessNew"/>
    <dgm:cxn modelId="{40530555-C5C3-0745-8DAA-C59CF64AE3D5}" type="presParOf" srcId="{FA7B372C-375E-A249-BCD2-28F8775B9345}" destId="{730C81DD-639C-D643-A6C3-2E984E5C274D}" srcOrd="0" destOrd="0" presId="urn:microsoft.com/office/officeart/2016/7/layout/RepeatingBendingProcessNew"/>
    <dgm:cxn modelId="{0FCF434C-9378-384F-A4F6-119D982A5B08}" type="presParOf" srcId="{B79F9174-22FE-444E-A0B8-7DD3541C9389}" destId="{A2FAE493-3E5D-3E45-A62E-B2967FE0F86E}" srcOrd="4" destOrd="0" presId="urn:microsoft.com/office/officeart/2016/7/layout/RepeatingBendingProcessNew"/>
    <dgm:cxn modelId="{CE445C23-BA05-2A40-ADE9-D722F0A6D0A4}" type="presParOf" srcId="{B79F9174-22FE-444E-A0B8-7DD3541C9389}" destId="{481733B4-1729-AF48-BF0C-110144F35AE3}" srcOrd="5" destOrd="0" presId="urn:microsoft.com/office/officeart/2016/7/layout/RepeatingBendingProcessNew"/>
    <dgm:cxn modelId="{B2CE6155-5CB6-D94A-A46B-EDE29B2BB4E2}" type="presParOf" srcId="{481733B4-1729-AF48-BF0C-110144F35AE3}" destId="{DF1714E4-BF4E-D347-B66C-C9AB32CF5FB8}" srcOrd="0" destOrd="0" presId="urn:microsoft.com/office/officeart/2016/7/layout/RepeatingBendingProcessNew"/>
    <dgm:cxn modelId="{9D0B9DF8-9FB1-D842-AE86-CF06858F47C3}" type="presParOf" srcId="{B79F9174-22FE-444E-A0B8-7DD3541C9389}" destId="{F631A84D-ED18-0747-A96E-6E3BCFB98299}" srcOrd="6" destOrd="0" presId="urn:microsoft.com/office/officeart/2016/7/layout/RepeatingBendingProcessNew"/>
    <dgm:cxn modelId="{CCC43316-DC9E-F347-B306-B04BE7ADF9D6}" type="presParOf" srcId="{B79F9174-22FE-444E-A0B8-7DD3541C9389}" destId="{960CC6BF-394C-5949-9059-E8DE09C0C581}" srcOrd="7" destOrd="0" presId="urn:microsoft.com/office/officeart/2016/7/layout/RepeatingBendingProcessNew"/>
    <dgm:cxn modelId="{B5594797-C43B-1E45-8933-47071F34F376}" type="presParOf" srcId="{960CC6BF-394C-5949-9059-E8DE09C0C581}" destId="{6606B138-7F23-A542-B468-2B8DE2B6E7A0}" srcOrd="0" destOrd="0" presId="urn:microsoft.com/office/officeart/2016/7/layout/RepeatingBendingProcessNew"/>
    <dgm:cxn modelId="{8A7C72E2-4196-F34D-B8C8-A6779A3D68AF}" type="presParOf" srcId="{B79F9174-22FE-444E-A0B8-7DD3541C9389}" destId="{F49AB6F2-6657-3245-AAA1-4CECCABE8EDD}" srcOrd="8" destOrd="0" presId="urn:microsoft.com/office/officeart/2016/7/layout/RepeatingBendingProcessNew"/>
    <dgm:cxn modelId="{5F517D9B-65ED-4E42-8DCE-1F49D8C47C3E}" type="presParOf" srcId="{B79F9174-22FE-444E-A0B8-7DD3541C9389}" destId="{4C2C613D-4999-2B4B-9795-A0A79D9E9295}" srcOrd="9" destOrd="0" presId="urn:microsoft.com/office/officeart/2016/7/layout/RepeatingBendingProcessNew"/>
    <dgm:cxn modelId="{912DBCD4-FDD3-9C4C-A2E3-E3792E51D392}" type="presParOf" srcId="{4C2C613D-4999-2B4B-9795-A0A79D9E9295}" destId="{5A48BFF0-41DC-9440-A95A-6CBC8E64FADA}" srcOrd="0" destOrd="0" presId="urn:microsoft.com/office/officeart/2016/7/layout/RepeatingBendingProcessNew"/>
    <dgm:cxn modelId="{8617AD34-716A-1443-8B17-9F709EBB2054}" type="presParOf" srcId="{B79F9174-22FE-444E-A0B8-7DD3541C9389}" destId="{8C6AAE31-49C1-6B41-AC59-4499D2EAFD20}" srcOrd="10" destOrd="0" presId="urn:microsoft.com/office/officeart/2016/7/layout/RepeatingBendingProcessNew"/>
    <dgm:cxn modelId="{ABDA2E50-EF17-6D41-813C-D3A7175DE702}" type="presParOf" srcId="{B79F9174-22FE-444E-A0B8-7DD3541C9389}" destId="{8301931D-BD48-42E5-A2DF-D4C386652D73}" srcOrd="11" destOrd="0" presId="urn:microsoft.com/office/officeart/2016/7/layout/RepeatingBendingProcessNew"/>
    <dgm:cxn modelId="{75E7A9D5-0ECA-EB4D-AA40-B3F29483A692}" type="presParOf" srcId="{8301931D-BD48-42E5-A2DF-D4C386652D73}" destId="{8E17653A-090E-4C5D-9334-B75916380828}" srcOrd="0" destOrd="0" presId="urn:microsoft.com/office/officeart/2016/7/layout/RepeatingBendingProcessNew"/>
    <dgm:cxn modelId="{EBA353EC-5C17-E14B-A91A-28720DA64ADB}" type="presParOf" srcId="{B79F9174-22FE-444E-A0B8-7DD3541C9389}" destId="{881BA810-8AC9-41F3-9732-102CBB5CD8BC}" srcOrd="1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79B014-F268-4C13-9DB4-C92043CBE08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67497D30-8742-4B7D-AADD-529F36665804}">
      <dgm:prSet/>
      <dgm:spPr/>
      <dgm:t>
        <a:bodyPr/>
        <a:lstStyle/>
        <a:p>
          <a:r>
            <a:rPr lang="en-CA" b="1"/>
            <a:t>"What if something bad happens to Mom or Dad?"</a:t>
          </a:r>
          <a:br>
            <a:rPr lang="en-CA"/>
          </a:br>
          <a:r>
            <a:rPr lang="en-CA"/>
            <a:t>→ Fear of separation or losing a loved one.</a:t>
          </a:r>
          <a:endParaRPr lang="en-US"/>
        </a:p>
      </dgm:t>
    </dgm:pt>
    <dgm:pt modelId="{008D3145-76E3-4DBA-809A-5505C6BDAFCB}" type="parTrans" cxnId="{D3BE847E-70D8-43FC-9054-883B05377F04}">
      <dgm:prSet/>
      <dgm:spPr/>
      <dgm:t>
        <a:bodyPr/>
        <a:lstStyle/>
        <a:p>
          <a:endParaRPr lang="en-US"/>
        </a:p>
      </dgm:t>
    </dgm:pt>
    <dgm:pt modelId="{1774EE09-4D6F-463C-A9A9-8612600888AA}" type="sibTrans" cxnId="{D3BE847E-70D8-43FC-9054-883B05377F04}">
      <dgm:prSet/>
      <dgm:spPr/>
      <dgm:t>
        <a:bodyPr/>
        <a:lstStyle/>
        <a:p>
          <a:endParaRPr lang="en-US"/>
        </a:p>
      </dgm:t>
    </dgm:pt>
    <dgm:pt modelId="{875C462A-DAE8-471E-A457-1C8B928C4C5F}">
      <dgm:prSet/>
      <dgm:spPr/>
      <dgm:t>
        <a:bodyPr/>
        <a:lstStyle/>
        <a:p>
          <a:r>
            <a:rPr lang="en-CA" b="1"/>
            <a:t>"I don’t want to go to school—I’m scared I’ll mess up."</a:t>
          </a:r>
          <a:br>
            <a:rPr lang="en-CA"/>
          </a:br>
          <a:r>
            <a:rPr lang="en-CA"/>
            <a:t>→ Fear of failure, perfectionism, or performance anxiety.</a:t>
          </a:r>
          <a:endParaRPr lang="en-US"/>
        </a:p>
      </dgm:t>
    </dgm:pt>
    <dgm:pt modelId="{8A24623A-3E2C-4405-AAD7-42CD62B9A626}" type="parTrans" cxnId="{D03A460A-54C9-4CB3-BD0D-E296BFF173DD}">
      <dgm:prSet/>
      <dgm:spPr/>
      <dgm:t>
        <a:bodyPr/>
        <a:lstStyle/>
        <a:p>
          <a:endParaRPr lang="en-US"/>
        </a:p>
      </dgm:t>
    </dgm:pt>
    <dgm:pt modelId="{EE9C1CE0-4C2E-492B-8BCC-4DA422CCBE7E}" type="sibTrans" cxnId="{D03A460A-54C9-4CB3-BD0D-E296BFF173DD}">
      <dgm:prSet/>
      <dgm:spPr/>
      <dgm:t>
        <a:bodyPr/>
        <a:lstStyle/>
        <a:p>
          <a:endParaRPr lang="en-US"/>
        </a:p>
      </dgm:t>
    </dgm:pt>
    <dgm:pt modelId="{93F649C6-D750-4812-B9E6-851BE468A5A3}">
      <dgm:prSet/>
      <dgm:spPr/>
      <dgm:t>
        <a:bodyPr/>
        <a:lstStyle/>
        <a:p>
          <a:r>
            <a:rPr lang="en-CA" b="1"/>
            <a:t>"Nobody played with me at recess. What if I don’t have any friends?"</a:t>
          </a:r>
          <a:br>
            <a:rPr lang="en-CA"/>
          </a:br>
          <a:r>
            <a:rPr lang="en-CA"/>
            <a:t>→ Fear of rejection or social anxiety.</a:t>
          </a:r>
          <a:endParaRPr lang="en-US"/>
        </a:p>
      </dgm:t>
    </dgm:pt>
    <dgm:pt modelId="{2CCD80E8-2BEB-408C-A4C8-52B7CCD690B3}" type="parTrans" cxnId="{7187E021-2758-4091-853B-E1CF2526A2FE}">
      <dgm:prSet/>
      <dgm:spPr/>
      <dgm:t>
        <a:bodyPr/>
        <a:lstStyle/>
        <a:p>
          <a:endParaRPr lang="en-US"/>
        </a:p>
      </dgm:t>
    </dgm:pt>
    <dgm:pt modelId="{92B40A6C-BBF4-4D47-BDEF-5D2DA6DE86B5}" type="sibTrans" cxnId="{7187E021-2758-4091-853B-E1CF2526A2FE}">
      <dgm:prSet/>
      <dgm:spPr/>
      <dgm:t>
        <a:bodyPr/>
        <a:lstStyle/>
        <a:p>
          <a:endParaRPr lang="en-US"/>
        </a:p>
      </dgm:t>
    </dgm:pt>
    <dgm:pt modelId="{96D3BFC0-EC5A-43AD-8640-175D84AA3CF1}">
      <dgm:prSet/>
      <dgm:spPr/>
      <dgm:t>
        <a:bodyPr/>
        <a:lstStyle/>
        <a:p>
          <a:r>
            <a:rPr lang="en-CA" b="1"/>
            <a:t>"I don’t want to sleep alone. What if there are burglars or monsters?"</a:t>
          </a:r>
          <a:br>
            <a:rPr lang="en-CA"/>
          </a:br>
          <a:r>
            <a:rPr lang="en-CA"/>
            <a:t>→ Fear of the dark or nighttime worries.</a:t>
          </a:r>
          <a:endParaRPr lang="en-US"/>
        </a:p>
      </dgm:t>
    </dgm:pt>
    <dgm:pt modelId="{380CE6FA-FCD8-4E82-A99F-4EB0A00B309E}" type="parTrans" cxnId="{B71DD30E-BE7F-493E-A485-36066E20BB4C}">
      <dgm:prSet/>
      <dgm:spPr/>
      <dgm:t>
        <a:bodyPr/>
        <a:lstStyle/>
        <a:p>
          <a:endParaRPr lang="en-US"/>
        </a:p>
      </dgm:t>
    </dgm:pt>
    <dgm:pt modelId="{DC0308A3-CAE9-4866-A5FD-741A4CE7803A}" type="sibTrans" cxnId="{B71DD30E-BE7F-493E-A485-36066E20BB4C}">
      <dgm:prSet/>
      <dgm:spPr/>
      <dgm:t>
        <a:bodyPr/>
        <a:lstStyle/>
        <a:p>
          <a:endParaRPr lang="en-US"/>
        </a:p>
      </dgm:t>
    </dgm:pt>
    <dgm:pt modelId="{0F8C21D9-68F1-4B0B-AD93-D281134AF81B}">
      <dgm:prSet/>
      <dgm:spPr/>
      <dgm:t>
        <a:bodyPr/>
        <a:lstStyle/>
        <a:p>
          <a:r>
            <a:rPr lang="en-CA" b="1"/>
            <a:t>"What if I say something dumb and everyone laughs?"</a:t>
          </a:r>
          <a:br>
            <a:rPr lang="en-CA"/>
          </a:br>
          <a:r>
            <a:rPr lang="en-CA"/>
            <a:t>→ Fear of embarrassment or being judged.</a:t>
          </a:r>
          <a:endParaRPr lang="en-US"/>
        </a:p>
      </dgm:t>
    </dgm:pt>
    <dgm:pt modelId="{B31F74B4-3BAD-4812-A343-02F80965ACB9}" type="parTrans" cxnId="{399D5BAB-C5AD-487E-88AA-D87BFE23C9CF}">
      <dgm:prSet/>
      <dgm:spPr/>
      <dgm:t>
        <a:bodyPr/>
        <a:lstStyle/>
        <a:p>
          <a:endParaRPr lang="en-US"/>
        </a:p>
      </dgm:t>
    </dgm:pt>
    <dgm:pt modelId="{0329726B-5519-4CD5-B598-02D1DE442BB3}" type="sibTrans" cxnId="{399D5BAB-C5AD-487E-88AA-D87BFE23C9CF}">
      <dgm:prSet/>
      <dgm:spPr/>
      <dgm:t>
        <a:bodyPr/>
        <a:lstStyle/>
        <a:p>
          <a:endParaRPr lang="en-US"/>
        </a:p>
      </dgm:t>
    </dgm:pt>
    <dgm:pt modelId="{53C034AB-19EC-4299-A83D-AF7AC08EBC05}">
      <dgm:prSet/>
      <dgm:spPr/>
      <dgm:t>
        <a:bodyPr/>
        <a:lstStyle/>
        <a:p>
          <a:r>
            <a:rPr lang="en-CA" b="1"/>
            <a:t>"I don’t want to go to soccer practice. I’m not as good as the other kids."</a:t>
          </a:r>
          <a:br>
            <a:rPr lang="en-CA"/>
          </a:br>
          <a:r>
            <a:rPr lang="en-CA"/>
            <a:t>→ Fear of not being good enough or comparison anxiety.</a:t>
          </a:r>
          <a:endParaRPr lang="en-US"/>
        </a:p>
      </dgm:t>
    </dgm:pt>
    <dgm:pt modelId="{DC1236C3-44F7-4EBC-A4F7-F4EA536C9282}" type="parTrans" cxnId="{69DB6115-0008-44F5-BD5F-A5317FD2A7B1}">
      <dgm:prSet/>
      <dgm:spPr/>
      <dgm:t>
        <a:bodyPr/>
        <a:lstStyle/>
        <a:p>
          <a:endParaRPr lang="en-US"/>
        </a:p>
      </dgm:t>
    </dgm:pt>
    <dgm:pt modelId="{BE46AAED-2FD1-4A59-A84B-7C9C01C88FDD}" type="sibTrans" cxnId="{69DB6115-0008-44F5-BD5F-A5317FD2A7B1}">
      <dgm:prSet/>
      <dgm:spPr/>
      <dgm:t>
        <a:bodyPr/>
        <a:lstStyle/>
        <a:p>
          <a:endParaRPr lang="en-US"/>
        </a:p>
      </dgm:t>
    </dgm:pt>
    <dgm:pt modelId="{1B14448D-2661-44BF-BF55-B8785247E308}">
      <dgm:prSet/>
      <dgm:spPr/>
      <dgm:t>
        <a:bodyPr/>
        <a:lstStyle/>
        <a:p>
          <a:r>
            <a:rPr lang="en-CA" b="1"/>
            <a:t>"What if there’s a fire, a tornado, or an earthquake?”</a:t>
          </a:r>
          <a:br>
            <a:rPr lang="en-CA"/>
          </a:br>
          <a:r>
            <a:rPr lang="en-CA"/>
            <a:t>→ Fear of real-world dangers beyond their control.</a:t>
          </a:r>
          <a:endParaRPr lang="en-US"/>
        </a:p>
      </dgm:t>
    </dgm:pt>
    <dgm:pt modelId="{D165C092-CB6F-40BF-80C4-9BB90A76783A}" type="parTrans" cxnId="{CB440A53-5512-48D1-95FA-A431AB7E39A8}">
      <dgm:prSet/>
      <dgm:spPr/>
      <dgm:t>
        <a:bodyPr/>
        <a:lstStyle/>
        <a:p>
          <a:endParaRPr lang="en-US"/>
        </a:p>
      </dgm:t>
    </dgm:pt>
    <dgm:pt modelId="{9F14ED11-D3F4-42F6-87CA-91F009919EDD}" type="sibTrans" cxnId="{CB440A53-5512-48D1-95FA-A431AB7E39A8}">
      <dgm:prSet/>
      <dgm:spPr/>
      <dgm:t>
        <a:bodyPr/>
        <a:lstStyle/>
        <a:p>
          <a:endParaRPr lang="en-US"/>
        </a:p>
      </dgm:t>
    </dgm:pt>
    <dgm:pt modelId="{CBFF442D-15B6-44A6-81D7-C00A8D73B8D6}">
      <dgm:prSet/>
      <dgm:spPr/>
      <dgm:t>
        <a:bodyPr/>
        <a:lstStyle/>
        <a:p>
          <a:r>
            <a:rPr lang="en-CA" b="1"/>
            <a:t>”What if I throw up?”</a:t>
          </a:r>
          <a:endParaRPr lang="en-US"/>
        </a:p>
      </dgm:t>
    </dgm:pt>
    <dgm:pt modelId="{071A42B2-1A2D-4AB6-B3E0-2C259D628200}" type="parTrans" cxnId="{B1758370-D7EA-43C6-9057-B499D80CEC33}">
      <dgm:prSet/>
      <dgm:spPr/>
      <dgm:t>
        <a:bodyPr/>
        <a:lstStyle/>
        <a:p>
          <a:endParaRPr lang="en-US"/>
        </a:p>
      </dgm:t>
    </dgm:pt>
    <dgm:pt modelId="{E77E1DB2-797D-4762-A650-5844B24E9C94}" type="sibTrans" cxnId="{B1758370-D7EA-43C6-9057-B499D80CEC33}">
      <dgm:prSet/>
      <dgm:spPr/>
      <dgm:t>
        <a:bodyPr/>
        <a:lstStyle/>
        <a:p>
          <a:endParaRPr lang="en-US"/>
        </a:p>
      </dgm:t>
    </dgm:pt>
    <dgm:pt modelId="{B183076D-676E-1D41-859F-8325AD1EF994}" type="pres">
      <dgm:prSet presAssocID="{6679B014-F268-4C13-9DB4-C92043CBE08D}" presName="linear" presStyleCnt="0">
        <dgm:presLayoutVars>
          <dgm:animLvl val="lvl"/>
          <dgm:resizeHandles val="exact"/>
        </dgm:presLayoutVars>
      </dgm:prSet>
      <dgm:spPr/>
    </dgm:pt>
    <dgm:pt modelId="{3B76D7D7-2992-2841-9735-7E8C4C5553D9}" type="pres">
      <dgm:prSet presAssocID="{67497D30-8742-4B7D-AADD-529F36665804}" presName="parentText" presStyleLbl="node1" presStyleIdx="0" presStyleCnt="8">
        <dgm:presLayoutVars>
          <dgm:chMax val="0"/>
          <dgm:bulletEnabled val="1"/>
        </dgm:presLayoutVars>
      </dgm:prSet>
      <dgm:spPr/>
    </dgm:pt>
    <dgm:pt modelId="{CB15CEA5-26D1-5E4D-8C5A-95A6B5BB68BB}" type="pres">
      <dgm:prSet presAssocID="{1774EE09-4D6F-463C-A9A9-8612600888AA}" presName="spacer" presStyleCnt="0"/>
      <dgm:spPr/>
    </dgm:pt>
    <dgm:pt modelId="{3737D423-AD44-0048-BD4A-B2F7BA9A7796}" type="pres">
      <dgm:prSet presAssocID="{875C462A-DAE8-471E-A457-1C8B928C4C5F}" presName="parentText" presStyleLbl="node1" presStyleIdx="1" presStyleCnt="8">
        <dgm:presLayoutVars>
          <dgm:chMax val="0"/>
          <dgm:bulletEnabled val="1"/>
        </dgm:presLayoutVars>
      </dgm:prSet>
      <dgm:spPr/>
    </dgm:pt>
    <dgm:pt modelId="{9EB61AD4-F19D-3847-B52A-2E3585CB7797}" type="pres">
      <dgm:prSet presAssocID="{EE9C1CE0-4C2E-492B-8BCC-4DA422CCBE7E}" presName="spacer" presStyleCnt="0"/>
      <dgm:spPr/>
    </dgm:pt>
    <dgm:pt modelId="{54E3C2DF-ED04-8845-8FBA-E66631450C2C}" type="pres">
      <dgm:prSet presAssocID="{93F649C6-D750-4812-B9E6-851BE468A5A3}" presName="parentText" presStyleLbl="node1" presStyleIdx="2" presStyleCnt="8">
        <dgm:presLayoutVars>
          <dgm:chMax val="0"/>
          <dgm:bulletEnabled val="1"/>
        </dgm:presLayoutVars>
      </dgm:prSet>
      <dgm:spPr/>
    </dgm:pt>
    <dgm:pt modelId="{DF95714B-C2DA-654B-B6E0-E6D210B0AE1F}" type="pres">
      <dgm:prSet presAssocID="{92B40A6C-BBF4-4D47-BDEF-5D2DA6DE86B5}" presName="spacer" presStyleCnt="0"/>
      <dgm:spPr/>
    </dgm:pt>
    <dgm:pt modelId="{869DCE5F-ECFC-714E-B591-E063F7635E95}" type="pres">
      <dgm:prSet presAssocID="{96D3BFC0-EC5A-43AD-8640-175D84AA3CF1}" presName="parentText" presStyleLbl="node1" presStyleIdx="3" presStyleCnt="8">
        <dgm:presLayoutVars>
          <dgm:chMax val="0"/>
          <dgm:bulletEnabled val="1"/>
        </dgm:presLayoutVars>
      </dgm:prSet>
      <dgm:spPr/>
    </dgm:pt>
    <dgm:pt modelId="{437D7480-7E97-DA4A-88F1-7094907D4774}" type="pres">
      <dgm:prSet presAssocID="{DC0308A3-CAE9-4866-A5FD-741A4CE7803A}" presName="spacer" presStyleCnt="0"/>
      <dgm:spPr/>
    </dgm:pt>
    <dgm:pt modelId="{E87028F8-EE12-5B47-9E3C-68067B955376}" type="pres">
      <dgm:prSet presAssocID="{0F8C21D9-68F1-4B0B-AD93-D281134AF81B}" presName="parentText" presStyleLbl="node1" presStyleIdx="4" presStyleCnt="8">
        <dgm:presLayoutVars>
          <dgm:chMax val="0"/>
          <dgm:bulletEnabled val="1"/>
        </dgm:presLayoutVars>
      </dgm:prSet>
      <dgm:spPr/>
    </dgm:pt>
    <dgm:pt modelId="{370D17E6-1294-0C44-96B1-1D0C5C46A8AE}" type="pres">
      <dgm:prSet presAssocID="{0329726B-5519-4CD5-B598-02D1DE442BB3}" presName="spacer" presStyleCnt="0"/>
      <dgm:spPr/>
    </dgm:pt>
    <dgm:pt modelId="{9584937B-ED64-9743-BBE3-5BCD0838BF3B}" type="pres">
      <dgm:prSet presAssocID="{53C034AB-19EC-4299-A83D-AF7AC08EBC05}" presName="parentText" presStyleLbl="node1" presStyleIdx="5" presStyleCnt="8">
        <dgm:presLayoutVars>
          <dgm:chMax val="0"/>
          <dgm:bulletEnabled val="1"/>
        </dgm:presLayoutVars>
      </dgm:prSet>
      <dgm:spPr/>
    </dgm:pt>
    <dgm:pt modelId="{F0CC9502-DE74-4744-8687-D7DAD14FD0DF}" type="pres">
      <dgm:prSet presAssocID="{BE46AAED-2FD1-4A59-A84B-7C9C01C88FDD}" presName="spacer" presStyleCnt="0"/>
      <dgm:spPr/>
    </dgm:pt>
    <dgm:pt modelId="{D066A1B4-4E15-9643-8741-1CC00A79BF32}" type="pres">
      <dgm:prSet presAssocID="{1B14448D-2661-44BF-BF55-B8785247E308}" presName="parentText" presStyleLbl="node1" presStyleIdx="6" presStyleCnt="8">
        <dgm:presLayoutVars>
          <dgm:chMax val="0"/>
          <dgm:bulletEnabled val="1"/>
        </dgm:presLayoutVars>
      </dgm:prSet>
      <dgm:spPr/>
    </dgm:pt>
    <dgm:pt modelId="{0B8E2B59-7CA4-A04E-A641-BEA5AD590AC5}" type="pres">
      <dgm:prSet presAssocID="{9F14ED11-D3F4-42F6-87CA-91F009919EDD}" presName="spacer" presStyleCnt="0"/>
      <dgm:spPr/>
    </dgm:pt>
    <dgm:pt modelId="{33873421-996E-8A4B-AAC5-804241D58BF5}" type="pres">
      <dgm:prSet presAssocID="{CBFF442D-15B6-44A6-81D7-C00A8D73B8D6}" presName="parentText" presStyleLbl="node1" presStyleIdx="7" presStyleCnt="8">
        <dgm:presLayoutVars>
          <dgm:chMax val="0"/>
          <dgm:bulletEnabled val="1"/>
        </dgm:presLayoutVars>
      </dgm:prSet>
      <dgm:spPr/>
    </dgm:pt>
  </dgm:ptLst>
  <dgm:cxnLst>
    <dgm:cxn modelId="{D03A460A-54C9-4CB3-BD0D-E296BFF173DD}" srcId="{6679B014-F268-4C13-9DB4-C92043CBE08D}" destId="{875C462A-DAE8-471E-A457-1C8B928C4C5F}" srcOrd="1" destOrd="0" parTransId="{8A24623A-3E2C-4405-AAD7-42CD62B9A626}" sibTransId="{EE9C1CE0-4C2E-492B-8BCC-4DA422CCBE7E}"/>
    <dgm:cxn modelId="{5E1B8E0B-1CF9-324B-9091-D02BA9EC3EA0}" type="presOf" srcId="{0F8C21D9-68F1-4B0B-AD93-D281134AF81B}" destId="{E87028F8-EE12-5B47-9E3C-68067B955376}" srcOrd="0" destOrd="0" presId="urn:microsoft.com/office/officeart/2005/8/layout/vList2"/>
    <dgm:cxn modelId="{B71DD30E-BE7F-493E-A485-36066E20BB4C}" srcId="{6679B014-F268-4C13-9DB4-C92043CBE08D}" destId="{96D3BFC0-EC5A-43AD-8640-175D84AA3CF1}" srcOrd="3" destOrd="0" parTransId="{380CE6FA-FCD8-4E82-A99F-4EB0A00B309E}" sibTransId="{DC0308A3-CAE9-4866-A5FD-741A4CE7803A}"/>
    <dgm:cxn modelId="{E7C8750F-8553-0741-B8FD-CF1E991CC44B}" type="presOf" srcId="{CBFF442D-15B6-44A6-81D7-C00A8D73B8D6}" destId="{33873421-996E-8A4B-AAC5-804241D58BF5}" srcOrd="0" destOrd="0" presId="urn:microsoft.com/office/officeart/2005/8/layout/vList2"/>
    <dgm:cxn modelId="{69DB6115-0008-44F5-BD5F-A5317FD2A7B1}" srcId="{6679B014-F268-4C13-9DB4-C92043CBE08D}" destId="{53C034AB-19EC-4299-A83D-AF7AC08EBC05}" srcOrd="5" destOrd="0" parTransId="{DC1236C3-44F7-4EBC-A4F7-F4EA536C9282}" sibTransId="{BE46AAED-2FD1-4A59-A84B-7C9C01C88FDD}"/>
    <dgm:cxn modelId="{7187E021-2758-4091-853B-E1CF2526A2FE}" srcId="{6679B014-F268-4C13-9DB4-C92043CBE08D}" destId="{93F649C6-D750-4812-B9E6-851BE468A5A3}" srcOrd="2" destOrd="0" parTransId="{2CCD80E8-2BEB-408C-A4C8-52B7CCD690B3}" sibTransId="{92B40A6C-BBF4-4D47-BDEF-5D2DA6DE86B5}"/>
    <dgm:cxn modelId="{CB440A53-5512-48D1-95FA-A431AB7E39A8}" srcId="{6679B014-F268-4C13-9DB4-C92043CBE08D}" destId="{1B14448D-2661-44BF-BF55-B8785247E308}" srcOrd="6" destOrd="0" parTransId="{D165C092-CB6F-40BF-80C4-9BB90A76783A}" sibTransId="{9F14ED11-D3F4-42F6-87CA-91F009919EDD}"/>
    <dgm:cxn modelId="{9E06026C-754E-EE4A-B135-7B9D22DD333F}" type="presOf" srcId="{875C462A-DAE8-471E-A457-1C8B928C4C5F}" destId="{3737D423-AD44-0048-BD4A-B2F7BA9A7796}" srcOrd="0" destOrd="0" presId="urn:microsoft.com/office/officeart/2005/8/layout/vList2"/>
    <dgm:cxn modelId="{B1758370-D7EA-43C6-9057-B499D80CEC33}" srcId="{6679B014-F268-4C13-9DB4-C92043CBE08D}" destId="{CBFF442D-15B6-44A6-81D7-C00A8D73B8D6}" srcOrd="7" destOrd="0" parTransId="{071A42B2-1A2D-4AB6-B3E0-2C259D628200}" sibTransId="{E77E1DB2-797D-4762-A650-5844B24E9C94}"/>
    <dgm:cxn modelId="{148E867B-1D18-A141-9CA8-FFDE930518BF}" type="presOf" srcId="{96D3BFC0-EC5A-43AD-8640-175D84AA3CF1}" destId="{869DCE5F-ECFC-714E-B591-E063F7635E95}" srcOrd="0" destOrd="0" presId="urn:microsoft.com/office/officeart/2005/8/layout/vList2"/>
    <dgm:cxn modelId="{D3BE847E-70D8-43FC-9054-883B05377F04}" srcId="{6679B014-F268-4C13-9DB4-C92043CBE08D}" destId="{67497D30-8742-4B7D-AADD-529F36665804}" srcOrd="0" destOrd="0" parTransId="{008D3145-76E3-4DBA-809A-5505C6BDAFCB}" sibTransId="{1774EE09-4D6F-463C-A9A9-8612600888AA}"/>
    <dgm:cxn modelId="{533F6E7F-9FDB-AB4E-B893-CB5C3BE686A0}" type="presOf" srcId="{53C034AB-19EC-4299-A83D-AF7AC08EBC05}" destId="{9584937B-ED64-9743-BBE3-5BCD0838BF3B}" srcOrd="0" destOrd="0" presId="urn:microsoft.com/office/officeart/2005/8/layout/vList2"/>
    <dgm:cxn modelId="{5E089D85-4B64-B64A-B7EA-EFAE0A4FB117}" type="presOf" srcId="{93F649C6-D750-4812-B9E6-851BE468A5A3}" destId="{54E3C2DF-ED04-8845-8FBA-E66631450C2C}" srcOrd="0" destOrd="0" presId="urn:microsoft.com/office/officeart/2005/8/layout/vList2"/>
    <dgm:cxn modelId="{408E4AA3-5940-0341-B9DC-8D61151687F5}" type="presOf" srcId="{67497D30-8742-4B7D-AADD-529F36665804}" destId="{3B76D7D7-2992-2841-9735-7E8C4C5553D9}" srcOrd="0" destOrd="0" presId="urn:microsoft.com/office/officeart/2005/8/layout/vList2"/>
    <dgm:cxn modelId="{399D5BAB-C5AD-487E-88AA-D87BFE23C9CF}" srcId="{6679B014-F268-4C13-9DB4-C92043CBE08D}" destId="{0F8C21D9-68F1-4B0B-AD93-D281134AF81B}" srcOrd="4" destOrd="0" parTransId="{B31F74B4-3BAD-4812-A343-02F80965ACB9}" sibTransId="{0329726B-5519-4CD5-B598-02D1DE442BB3}"/>
    <dgm:cxn modelId="{5C9BEFB3-63EE-7F4A-9C49-5247482C9007}" type="presOf" srcId="{6679B014-F268-4C13-9DB4-C92043CBE08D}" destId="{B183076D-676E-1D41-859F-8325AD1EF994}" srcOrd="0" destOrd="0" presId="urn:microsoft.com/office/officeart/2005/8/layout/vList2"/>
    <dgm:cxn modelId="{B9604CFE-C897-5543-BBEB-CAC86B06F6F4}" type="presOf" srcId="{1B14448D-2661-44BF-BF55-B8785247E308}" destId="{D066A1B4-4E15-9643-8741-1CC00A79BF32}" srcOrd="0" destOrd="0" presId="urn:microsoft.com/office/officeart/2005/8/layout/vList2"/>
    <dgm:cxn modelId="{4F5BDF90-4867-064D-8BB5-47A65E6983EC}" type="presParOf" srcId="{B183076D-676E-1D41-859F-8325AD1EF994}" destId="{3B76D7D7-2992-2841-9735-7E8C4C5553D9}" srcOrd="0" destOrd="0" presId="urn:microsoft.com/office/officeart/2005/8/layout/vList2"/>
    <dgm:cxn modelId="{F7A380E0-CDF1-724E-B64A-C79E0163ECC0}" type="presParOf" srcId="{B183076D-676E-1D41-859F-8325AD1EF994}" destId="{CB15CEA5-26D1-5E4D-8C5A-95A6B5BB68BB}" srcOrd="1" destOrd="0" presId="urn:microsoft.com/office/officeart/2005/8/layout/vList2"/>
    <dgm:cxn modelId="{9326FAF1-4560-5E4E-87CE-AEE8C18A3097}" type="presParOf" srcId="{B183076D-676E-1D41-859F-8325AD1EF994}" destId="{3737D423-AD44-0048-BD4A-B2F7BA9A7796}" srcOrd="2" destOrd="0" presId="urn:microsoft.com/office/officeart/2005/8/layout/vList2"/>
    <dgm:cxn modelId="{C94AEEC0-4827-CF41-80EE-9A8D9E306D2C}" type="presParOf" srcId="{B183076D-676E-1D41-859F-8325AD1EF994}" destId="{9EB61AD4-F19D-3847-B52A-2E3585CB7797}" srcOrd="3" destOrd="0" presId="urn:microsoft.com/office/officeart/2005/8/layout/vList2"/>
    <dgm:cxn modelId="{C6C9CE59-643E-2147-A0B6-0B233A122F06}" type="presParOf" srcId="{B183076D-676E-1D41-859F-8325AD1EF994}" destId="{54E3C2DF-ED04-8845-8FBA-E66631450C2C}" srcOrd="4" destOrd="0" presId="urn:microsoft.com/office/officeart/2005/8/layout/vList2"/>
    <dgm:cxn modelId="{4A319185-43CC-D443-B61C-0C85742084A5}" type="presParOf" srcId="{B183076D-676E-1D41-859F-8325AD1EF994}" destId="{DF95714B-C2DA-654B-B6E0-E6D210B0AE1F}" srcOrd="5" destOrd="0" presId="urn:microsoft.com/office/officeart/2005/8/layout/vList2"/>
    <dgm:cxn modelId="{A819F765-2309-C44C-8C93-8DA90EB3EF87}" type="presParOf" srcId="{B183076D-676E-1D41-859F-8325AD1EF994}" destId="{869DCE5F-ECFC-714E-B591-E063F7635E95}" srcOrd="6" destOrd="0" presId="urn:microsoft.com/office/officeart/2005/8/layout/vList2"/>
    <dgm:cxn modelId="{D9409ACE-5C64-A246-9025-86CF5A67E1E3}" type="presParOf" srcId="{B183076D-676E-1D41-859F-8325AD1EF994}" destId="{437D7480-7E97-DA4A-88F1-7094907D4774}" srcOrd="7" destOrd="0" presId="urn:microsoft.com/office/officeart/2005/8/layout/vList2"/>
    <dgm:cxn modelId="{A17D8233-84F5-574C-B464-4C147B189B5D}" type="presParOf" srcId="{B183076D-676E-1D41-859F-8325AD1EF994}" destId="{E87028F8-EE12-5B47-9E3C-68067B955376}" srcOrd="8" destOrd="0" presId="urn:microsoft.com/office/officeart/2005/8/layout/vList2"/>
    <dgm:cxn modelId="{4652C2EB-D195-4E40-A02E-DB32A5346B44}" type="presParOf" srcId="{B183076D-676E-1D41-859F-8325AD1EF994}" destId="{370D17E6-1294-0C44-96B1-1D0C5C46A8AE}" srcOrd="9" destOrd="0" presId="urn:microsoft.com/office/officeart/2005/8/layout/vList2"/>
    <dgm:cxn modelId="{D2888019-D838-4D4E-AFFD-14E5EA724C02}" type="presParOf" srcId="{B183076D-676E-1D41-859F-8325AD1EF994}" destId="{9584937B-ED64-9743-BBE3-5BCD0838BF3B}" srcOrd="10" destOrd="0" presId="urn:microsoft.com/office/officeart/2005/8/layout/vList2"/>
    <dgm:cxn modelId="{D861872F-C952-4944-8617-20A8C3BB586B}" type="presParOf" srcId="{B183076D-676E-1D41-859F-8325AD1EF994}" destId="{F0CC9502-DE74-4744-8687-D7DAD14FD0DF}" srcOrd="11" destOrd="0" presId="urn:microsoft.com/office/officeart/2005/8/layout/vList2"/>
    <dgm:cxn modelId="{2074AA0B-0B2A-3C42-B284-AEBFF2C195AB}" type="presParOf" srcId="{B183076D-676E-1D41-859F-8325AD1EF994}" destId="{D066A1B4-4E15-9643-8741-1CC00A79BF32}" srcOrd="12" destOrd="0" presId="urn:microsoft.com/office/officeart/2005/8/layout/vList2"/>
    <dgm:cxn modelId="{19A32C94-2C13-8445-B31E-8AC01C5FB385}" type="presParOf" srcId="{B183076D-676E-1D41-859F-8325AD1EF994}" destId="{0B8E2B59-7CA4-A04E-A641-BEA5AD590AC5}" srcOrd="13" destOrd="0" presId="urn:microsoft.com/office/officeart/2005/8/layout/vList2"/>
    <dgm:cxn modelId="{8B5D2E4C-566A-384F-B5DC-822A3CFDEACB}" type="presParOf" srcId="{B183076D-676E-1D41-859F-8325AD1EF994}" destId="{33873421-996E-8A4B-AAC5-804241D58BF5}"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B54A25-3A18-4994-9DC5-6664D38BEBB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2CB4685B-CF4D-4551-8AEC-3E4361561E68}">
      <dgm:prSet custT="1"/>
      <dgm:spPr/>
      <dgm:t>
        <a:bodyPr/>
        <a:lstStyle/>
        <a:p>
          <a:r>
            <a:rPr lang="en-US" sz="1800" dirty="0"/>
            <a:t>A shift from magical thinking to reality awareness:  A movement from believing in monsters to seeing the world more logically, which can introduce new fears about natural disasters, crime, accidents, death.  We may see a lot of overthinking and </a:t>
          </a:r>
          <a:r>
            <a:rPr lang="en-US" sz="1800" i="1" dirty="0"/>
            <a:t>what if </a:t>
          </a:r>
          <a:r>
            <a:rPr lang="en-US" sz="1800" dirty="0"/>
            <a:t>questions. </a:t>
          </a:r>
          <a:r>
            <a:rPr lang="en-US" sz="1800" dirty="0">
              <a:solidFill>
                <a:srgbClr val="C00000"/>
              </a:solidFill>
            </a:rPr>
            <a:t>TIP</a:t>
          </a:r>
          <a:r>
            <a:rPr lang="en-US" sz="1800" dirty="0"/>
            <a:t>:  normalize their fears and provide age appropriate reassure.  Instead of dismissing fears, validate and talk about safety strategies</a:t>
          </a:r>
          <a:r>
            <a:rPr lang="en-US" sz="1500" dirty="0"/>
            <a:t>.</a:t>
          </a:r>
        </a:p>
      </dgm:t>
    </dgm:pt>
    <dgm:pt modelId="{A017D493-FDA8-438D-A8BF-87501018156E}" type="parTrans" cxnId="{E83F664E-33CD-4AB4-8690-88DBC4FC7BB4}">
      <dgm:prSet/>
      <dgm:spPr/>
      <dgm:t>
        <a:bodyPr/>
        <a:lstStyle/>
        <a:p>
          <a:endParaRPr lang="en-US"/>
        </a:p>
      </dgm:t>
    </dgm:pt>
    <dgm:pt modelId="{E0CFBE8E-5110-46C6-99FA-B63E1AEBBF89}" type="sibTrans" cxnId="{E83F664E-33CD-4AB4-8690-88DBC4FC7BB4}">
      <dgm:prSet/>
      <dgm:spPr/>
      <dgm:t>
        <a:bodyPr/>
        <a:lstStyle/>
        <a:p>
          <a:endParaRPr lang="en-US"/>
        </a:p>
      </dgm:t>
    </dgm:pt>
    <dgm:pt modelId="{E161B283-E6E4-4E83-93EC-5046C335A2DE}">
      <dgm:prSet custT="1"/>
      <dgm:spPr/>
      <dgm:t>
        <a:bodyPr/>
        <a:lstStyle/>
        <a:p>
          <a:r>
            <a:rPr lang="en-US" sz="1800" dirty="0"/>
            <a:t>A growing desire to feel capable and in control.  This may look like resisting help from parents, but they still need emotional support.  Likewise, we might see perfectionism anxiety and the pressure they feel to get things right.  </a:t>
          </a:r>
          <a:r>
            <a:rPr lang="en-US" sz="1800" dirty="0">
              <a:solidFill>
                <a:srgbClr val="C00000"/>
              </a:solidFill>
            </a:rPr>
            <a:t>TIP:  </a:t>
          </a:r>
          <a:r>
            <a:rPr lang="en-US" sz="1800" dirty="0"/>
            <a:t>Normalize mistakes as part of a growth mindset.  Give them age-appropriate choices and responsibilities to build competence and confidence through small, low-risk decisions to help strengthen their sense of control.</a:t>
          </a:r>
        </a:p>
      </dgm:t>
    </dgm:pt>
    <dgm:pt modelId="{A133C497-2DA9-4404-858B-3179F3A7B221}" type="parTrans" cxnId="{030D56DC-053A-4CF0-B329-6B7E29E31CCD}">
      <dgm:prSet/>
      <dgm:spPr/>
      <dgm:t>
        <a:bodyPr/>
        <a:lstStyle/>
        <a:p>
          <a:endParaRPr lang="en-US"/>
        </a:p>
      </dgm:t>
    </dgm:pt>
    <dgm:pt modelId="{2EC6A830-0A13-4355-817D-B34E8C861CC3}" type="sibTrans" cxnId="{030D56DC-053A-4CF0-B329-6B7E29E31CCD}">
      <dgm:prSet/>
      <dgm:spPr/>
      <dgm:t>
        <a:bodyPr/>
        <a:lstStyle/>
        <a:p>
          <a:endParaRPr lang="en-US"/>
        </a:p>
      </dgm:t>
    </dgm:pt>
    <dgm:pt modelId="{9D114958-B38B-E940-87AF-D05D642A05C0}" type="pres">
      <dgm:prSet presAssocID="{F2B54A25-3A18-4994-9DC5-6664D38BEBB3}" presName="hierChild1" presStyleCnt="0">
        <dgm:presLayoutVars>
          <dgm:chPref val="1"/>
          <dgm:dir/>
          <dgm:animOne val="branch"/>
          <dgm:animLvl val="lvl"/>
          <dgm:resizeHandles/>
        </dgm:presLayoutVars>
      </dgm:prSet>
      <dgm:spPr/>
    </dgm:pt>
    <dgm:pt modelId="{545B4047-65A8-1444-839D-C1A5A6FE4259}" type="pres">
      <dgm:prSet presAssocID="{2CB4685B-CF4D-4551-8AEC-3E4361561E68}" presName="hierRoot1" presStyleCnt="0"/>
      <dgm:spPr/>
    </dgm:pt>
    <dgm:pt modelId="{D41CD5ED-4681-214E-95C5-F752119D1B17}" type="pres">
      <dgm:prSet presAssocID="{2CB4685B-CF4D-4551-8AEC-3E4361561E68}" presName="composite" presStyleCnt="0"/>
      <dgm:spPr/>
    </dgm:pt>
    <dgm:pt modelId="{3E7209B5-924F-494C-B629-7D56CC7114A4}" type="pres">
      <dgm:prSet presAssocID="{2CB4685B-CF4D-4551-8AEC-3E4361561E68}" presName="background" presStyleLbl="node0" presStyleIdx="0" presStyleCnt="2"/>
      <dgm:spPr/>
    </dgm:pt>
    <dgm:pt modelId="{46A5DB96-443E-8745-9438-37548E1D6CE5}" type="pres">
      <dgm:prSet presAssocID="{2CB4685B-CF4D-4551-8AEC-3E4361561E68}" presName="text" presStyleLbl="fgAcc0" presStyleIdx="0" presStyleCnt="2" custScaleY="127604">
        <dgm:presLayoutVars>
          <dgm:chPref val="3"/>
        </dgm:presLayoutVars>
      </dgm:prSet>
      <dgm:spPr/>
    </dgm:pt>
    <dgm:pt modelId="{B9A5A762-90DB-5348-BA32-FD99C7B4C7FF}" type="pres">
      <dgm:prSet presAssocID="{2CB4685B-CF4D-4551-8AEC-3E4361561E68}" presName="hierChild2" presStyleCnt="0"/>
      <dgm:spPr/>
    </dgm:pt>
    <dgm:pt modelId="{F9915805-CF29-8843-925C-6FD634ED279D}" type="pres">
      <dgm:prSet presAssocID="{E161B283-E6E4-4E83-93EC-5046C335A2DE}" presName="hierRoot1" presStyleCnt="0"/>
      <dgm:spPr/>
    </dgm:pt>
    <dgm:pt modelId="{EF38AF9B-E651-264C-9AEE-D795FBFDC42E}" type="pres">
      <dgm:prSet presAssocID="{E161B283-E6E4-4E83-93EC-5046C335A2DE}" presName="composite" presStyleCnt="0"/>
      <dgm:spPr/>
    </dgm:pt>
    <dgm:pt modelId="{A6A13225-F3A0-F844-A0AE-57FECC0409B6}" type="pres">
      <dgm:prSet presAssocID="{E161B283-E6E4-4E83-93EC-5046C335A2DE}" presName="background" presStyleLbl="node0" presStyleIdx="1" presStyleCnt="2"/>
      <dgm:spPr/>
    </dgm:pt>
    <dgm:pt modelId="{756D885B-52CB-884C-9F82-EC2542753621}" type="pres">
      <dgm:prSet presAssocID="{E161B283-E6E4-4E83-93EC-5046C335A2DE}" presName="text" presStyleLbl="fgAcc0" presStyleIdx="1" presStyleCnt="2" custScaleY="130426">
        <dgm:presLayoutVars>
          <dgm:chPref val="3"/>
        </dgm:presLayoutVars>
      </dgm:prSet>
      <dgm:spPr/>
    </dgm:pt>
    <dgm:pt modelId="{9DE84A69-E626-4342-8155-0E39BC3D7425}" type="pres">
      <dgm:prSet presAssocID="{E161B283-E6E4-4E83-93EC-5046C335A2DE}" presName="hierChild2" presStyleCnt="0"/>
      <dgm:spPr/>
    </dgm:pt>
  </dgm:ptLst>
  <dgm:cxnLst>
    <dgm:cxn modelId="{63FB0B01-CEBB-DE42-B792-3E5FF28F0991}" type="presOf" srcId="{E161B283-E6E4-4E83-93EC-5046C335A2DE}" destId="{756D885B-52CB-884C-9F82-EC2542753621}" srcOrd="0" destOrd="0" presId="urn:microsoft.com/office/officeart/2005/8/layout/hierarchy1"/>
    <dgm:cxn modelId="{06F13114-043A-0F44-A4F7-88E6DCEAA0C8}" type="presOf" srcId="{2CB4685B-CF4D-4551-8AEC-3E4361561E68}" destId="{46A5DB96-443E-8745-9438-37548E1D6CE5}" srcOrd="0" destOrd="0" presId="urn:microsoft.com/office/officeart/2005/8/layout/hierarchy1"/>
    <dgm:cxn modelId="{B1B31522-EAD9-AE4B-BA37-EE0D03441AA0}" type="presOf" srcId="{F2B54A25-3A18-4994-9DC5-6664D38BEBB3}" destId="{9D114958-B38B-E940-87AF-D05D642A05C0}" srcOrd="0" destOrd="0" presId="urn:microsoft.com/office/officeart/2005/8/layout/hierarchy1"/>
    <dgm:cxn modelId="{E83F664E-33CD-4AB4-8690-88DBC4FC7BB4}" srcId="{F2B54A25-3A18-4994-9DC5-6664D38BEBB3}" destId="{2CB4685B-CF4D-4551-8AEC-3E4361561E68}" srcOrd="0" destOrd="0" parTransId="{A017D493-FDA8-438D-A8BF-87501018156E}" sibTransId="{E0CFBE8E-5110-46C6-99FA-B63E1AEBBF89}"/>
    <dgm:cxn modelId="{030D56DC-053A-4CF0-B329-6B7E29E31CCD}" srcId="{F2B54A25-3A18-4994-9DC5-6664D38BEBB3}" destId="{E161B283-E6E4-4E83-93EC-5046C335A2DE}" srcOrd="1" destOrd="0" parTransId="{A133C497-2DA9-4404-858B-3179F3A7B221}" sibTransId="{2EC6A830-0A13-4355-817D-B34E8C861CC3}"/>
    <dgm:cxn modelId="{F6B1426B-EE23-2E4B-822F-81D766ACDB0D}" type="presParOf" srcId="{9D114958-B38B-E940-87AF-D05D642A05C0}" destId="{545B4047-65A8-1444-839D-C1A5A6FE4259}" srcOrd="0" destOrd="0" presId="urn:microsoft.com/office/officeart/2005/8/layout/hierarchy1"/>
    <dgm:cxn modelId="{FCB3FFF1-BE20-A548-836D-2B4808E2D1C4}" type="presParOf" srcId="{545B4047-65A8-1444-839D-C1A5A6FE4259}" destId="{D41CD5ED-4681-214E-95C5-F752119D1B17}" srcOrd="0" destOrd="0" presId="urn:microsoft.com/office/officeart/2005/8/layout/hierarchy1"/>
    <dgm:cxn modelId="{468449A1-4CB9-A049-8E0F-45D5DE594B22}" type="presParOf" srcId="{D41CD5ED-4681-214E-95C5-F752119D1B17}" destId="{3E7209B5-924F-494C-B629-7D56CC7114A4}" srcOrd="0" destOrd="0" presId="urn:microsoft.com/office/officeart/2005/8/layout/hierarchy1"/>
    <dgm:cxn modelId="{06329602-466D-904D-966A-495D25A503B5}" type="presParOf" srcId="{D41CD5ED-4681-214E-95C5-F752119D1B17}" destId="{46A5DB96-443E-8745-9438-37548E1D6CE5}" srcOrd="1" destOrd="0" presId="urn:microsoft.com/office/officeart/2005/8/layout/hierarchy1"/>
    <dgm:cxn modelId="{BB601A6E-B4A0-7F4C-90FA-B476C08B51DD}" type="presParOf" srcId="{545B4047-65A8-1444-839D-C1A5A6FE4259}" destId="{B9A5A762-90DB-5348-BA32-FD99C7B4C7FF}" srcOrd="1" destOrd="0" presId="urn:microsoft.com/office/officeart/2005/8/layout/hierarchy1"/>
    <dgm:cxn modelId="{50564447-C05A-FA48-8C81-16D2AE7F6788}" type="presParOf" srcId="{9D114958-B38B-E940-87AF-D05D642A05C0}" destId="{F9915805-CF29-8843-925C-6FD634ED279D}" srcOrd="1" destOrd="0" presId="urn:microsoft.com/office/officeart/2005/8/layout/hierarchy1"/>
    <dgm:cxn modelId="{1B64C032-6EFA-AB48-9349-3085B7109B6D}" type="presParOf" srcId="{F9915805-CF29-8843-925C-6FD634ED279D}" destId="{EF38AF9B-E651-264C-9AEE-D795FBFDC42E}" srcOrd="0" destOrd="0" presId="urn:microsoft.com/office/officeart/2005/8/layout/hierarchy1"/>
    <dgm:cxn modelId="{3DB5AE2F-FEA2-874C-B078-03B522CEFF62}" type="presParOf" srcId="{EF38AF9B-E651-264C-9AEE-D795FBFDC42E}" destId="{A6A13225-F3A0-F844-A0AE-57FECC0409B6}" srcOrd="0" destOrd="0" presId="urn:microsoft.com/office/officeart/2005/8/layout/hierarchy1"/>
    <dgm:cxn modelId="{E8563F38-F035-B440-9D5F-5894FC5D1C82}" type="presParOf" srcId="{EF38AF9B-E651-264C-9AEE-D795FBFDC42E}" destId="{756D885B-52CB-884C-9F82-EC2542753621}" srcOrd="1" destOrd="0" presId="urn:microsoft.com/office/officeart/2005/8/layout/hierarchy1"/>
    <dgm:cxn modelId="{7AF7C453-14BF-504E-8C61-EFEC36CF03F0}" type="presParOf" srcId="{F9915805-CF29-8843-925C-6FD634ED279D}" destId="{9DE84A69-E626-4342-8155-0E39BC3D742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E794A6-D038-47AD-999F-BBF1930D5352}"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7793375-F021-437E-932E-867EA0CBF7A5}">
      <dgm:prSet/>
      <dgm:spPr/>
      <dgm:t>
        <a:bodyPr/>
        <a:lstStyle/>
        <a:p>
          <a:r>
            <a:rPr lang="en-US"/>
            <a:t>A child’s worries prevent them from engaging in normal activities such as:  going to school without extreme distress, playing with friends or engaging in social situations, sleeping through the night without excessive fears.</a:t>
          </a:r>
        </a:p>
      </dgm:t>
    </dgm:pt>
    <dgm:pt modelId="{8E2E6E38-F2DB-4EC8-8B9B-C7329793DB44}" type="parTrans" cxnId="{A36A10AE-4F44-4960-AD6F-E295679E3F37}">
      <dgm:prSet/>
      <dgm:spPr/>
      <dgm:t>
        <a:bodyPr/>
        <a:lstStyle/>
        <a:p>
          <a:endParaRPr lang="en-US"/>
        </a:p>
      </dgm:t>
    </dgm:pt>
    <dgm:pt modelId="{3EE007EA-292A-49A8-ADD7-F356E95FFEE3}" type="sibTrans" cxnId="{A36A10AE-4F44-4960-AD6F-E295679E3F37}">
      <dgm:prSet/>
      <dgm:spPr/>
      <dgm:t>
        <a:bodyPr/>
        <a:lstStyle/>
        <a:p>
          <a:endParaRPr lang="en-US"/>
        </a:p>
      </dgm:t>
    </dgm:pt>
    <dgm:pt modelId="{05431666-2A90-4DE4-AABE-E23E8E37C363}">
      <dgm:prSet/>
      <dgm:spPr/>
      <dgm:t>
        <a:bodyPr/>
        <a:lstStyle/>
        <a:p>
          <a:r>
            <a:rPr lang="en-US"/>
            <a:t>Physical symptoms without a medical cause:  stomach aches, headaches, nausea; muscle tension or unexplained pain; shortness of breath or rapid heartbeat.</a:t>
          </a:r>
        </a:p>
      </dgm:t>
    </dgm:pt>
    <dgm:pt modelId="{70BCA254-AF52-4147-9550-F3990095DF2A}" type="parTrans" cxnId="{DD3E9E8D-D124-4668-8366-5F26E96E95AF}">
      <dgm:prSet/>
      <dgm:spPr/>
      <dgm:t>
        <a:bodyPr/>
        <a:lstStyle/>
        <a:p>
          <a:endParaRPr lang="en-US"/>
        </a:p>
      </dgm:t>
    </dgm:pt>
    <dgm:pt modelId="{51EAE8A2-464F-446A-B316-9B38B8D8C558}" type="sibTrans" cxnId="{DD3E9E8D-D124-4668-8366-5F26E96E95AF}">
      <dgm:prSet/>
      <dgm:spPr/>
      <dgm:t>
        <a:bodyPr/>
        <a:lstStyle/>
        <a:p>
          <a:endParaRPr lang="en-US"/>
        </a:p>
      </dgm:t>
    </dgm:pt>
    <dgm:pt modelId="{7E74394D-2ED0-4A0A-BE82-2662273B4AA1}">
      <dgm:prSet/>
      <dgm:spPr/>
      <dgm:t>
        <a:bodyPr/>
        <a:lstStyle/>
        <a:p>
          <a:r>
            <a:rPr lang="en-US"/>
            <a:t>Excessive perfectionism and fear of failure:  rigid, self-critical thinking that can lead to avoidance of previously enjoyed activities, meltdowns or shutdowns when they make mistakes; a constant need for reassurance (did I do it right? Every few minutes)</a:t>
          </a:r>
        </a:p>
      </dgm:t>
    </dgm:pt>
    <dgm:pt modelId="{1CFA422A-D8B0-4497-AF6A-C20C0B75644F}" type="parTrans" cxnId="{A9C42EA9-CD01-4DE4-B38F-5B6F24DF29A5}">
      <dgm:prSet/>
      <dgm:spPr/>
      <dgm:t>
        <a:bodyPr/>
        <a:lstStyle/>
        <a:p>
          <a:endParaRPr lang="en-US"/>
        </a:p>
      </dgm:t>
    </dgm:pt>
    <dgm:pt modelId="{6D4CFE47-B057-4A2A-868E-58970CAFC18A}" type="sibTrans" cxnId="{A9C42EA9-CD01-4DE4-B38F-5B6F24DF29A5}">
      <dgm:prSet/>
      <dgm:spPr/>
      <dgm:t>
        <a:bodyPr/>
        <a:lstStyle/>
        <a:p>
          <a:endParaRPr lang="en-US"/>
        </a:p>
      </dgm:t>
    </dgm:pt>
    <dgm:pt modelId="{7750EAB6-0372-42A2-8425-E91AE9D28CD6}">
      <dgm:prSet/>
      <dgm:spPr/>
      <dgm:t>
        <a:bodyPr/>
        <a:lstStyle/>
        <a:p>
          <a:r>
            <a:rPr lang="en-US"/>
            <a:t>Extreme separation anxiety:  while some clinginess is normal, extra resources may help children who panic or have meltdowns when a parent leaves, or if a child has excessive fears about parent safety, or refuses to sleep alone, needing excessive reassurances.</a:t>
          </a:r>
        </a:p>
      </dgm:t>
    </dgm:pt>
    <dgm:pt modelId="{251E126C-EB05-40EB-8845-73044F6E66EE}" type="parTrans" cxnId="{6704A7DE-777B-4591-9422-37D532C644B0}">
      <dgm:prSet/>
      <dgm:spPr/>
      <dgm:t>
        <a:bodyPr/>
        <a:lstStyle/>
        <a:p>
          <a:endParaRPr lang="en-US"/>
        </a:p>
      </dgm:t>
    </dgm:pt>
    <dgm:pt modelId="{AB7E3EB7-C779-4964-993A-4C679A0656ED}" type="sibTrans" cxnId="{6704A7DE-777B-4591-9422-37D532C644B0}">
      <dgm:prSet/>
      <dgm:spPr/>
      <dgm:t>
        <a:bodyPr/>
        <a:lstStyle/>
        <a:p>
          <a:endParaRPr lang="en-US"/>
        </a:p>
      </dgm:t>
    </dgm:pt>
    <dgm:pt modelId="{6D1787AA-51D8-3A4B-AF15-36FD918DD74F}" type="pres">
      <dgm:prSet presAssocID="{9FE794A6-D038-47AD-999F-BBF1930D5352}" presName="vert0" presStyleCnt="0">
        <dgm:presLayoutVars>
          <dgm:dir/>
          <dgm:animOne val="branch"/>
          <dgm:animLvl val="lvl"/>
        </dgm:presLayoutVars>
      </dgm:prSet>
      <dgm:spPr/>
    </dgm:pt>
    <dgm:pt modelId="{89A6DAE5-4A91-114B-BBCD-058C9D89BE25}" type="pres">
      <dgm:prSet presAssocID="{37793375-F021-437E-932E-867EA0CBF7A5}" presName="thickLine" presStyleLbl="alignNode1" presStyleIdx="0" presStyleCnt="4"/>
      <dgm:spPr/>
    </dgm:pt>
    <dgm:pt modelId="{BA2E1184-E0BD-AD46-B319-4455F25C8F77}" type="pres">
      <dgm:prSet presAssocID="{37793375-F021-437E-932E-867EA0CBF7A5}" presName="horz1" presStyleCnt="0"/>
      <dgm:spPr/>
    </dgm:pt>
    <dgm:pt modelId="{51F9ED6A-3B69-F548-9D77-005730C2D69E}" type="pres">
      <dgm:prSet presAssocID="{37793375-F021-437E-932E-867EA0CBF7A5}" presName="tx1" presStyleLbl="revTx" presStyleIdx="0" presStyleCnt="4"/>
      <dgm:spPr/>
    </dgm:pt>
    <dgm:pt modelId="{8B4B2B30-85ED-D84C-91BD-C7843586FA30}" type="pres">
      <dgm:prSet presAssocID="{37793375-F021-437E-932E-867EA0CBF7A5}" presName="vert1" presStyleCnt="0"/>
      <dgm:spPr/>
    </dgm:pt>
    <dgm:pt modelId="{BDC64BE9-2781-BF4D-A6B5-7BE13FD3BB5E}" type="pres">
      <dgm:prSet presAssocID="{05431666-2A90-4DE4-AABE-E23E8E37C363}" presName="thickLine" presStyleLbl="alignNode1" presStyleIdx="1" presStyleCnt="4"/>
      <dgm:spPr/>
    </dgm:pt>
    <dgm:pt modelId="{0AA4FDCD-3A42-9449-BC6F-52413DB2AA0F}" type="pres">
      <dgm:prSet presAssocID="{05431666-2A90-4DE4-AABE-E23E8E37C363}" presName="horz1" presStyleCnt="0"/>
      <dgm:spPr/>
    </dgm:pt>
    <dgm:pt modelId="{E14A1A06-B321-964C-98D4-8893E505986A}" type="pres">
      <dgm:prSet presAssocID="{05431666-2A90-4DE4-AABE-E23E8E37C363}" presName="tx1" presStyleLbl="revTx" presStyleIdx="1" presStyleCnt="4"/>
      <dgm:spPr/>
    </dgm:pt>
    <dgm:pt modelId="{B6F08CF0-3B59-E442-82F4-4944A1093A96}" type="pres">
      <dgm:prSet presAssocID="{05431666-2A90-4DE4-AABE-E23E8E37C363}" presName="vert1" presStyleCnt="0"/>
      <dgm:spPr/>
    </dgm:pt>
    <dgm:pt modelId="{D3B6C434-0277-FF4A-A178-A1E9574EB125}" type="pres">
      <dgm:prSet presAssocID="{7E74394D-2ED0-4A0A-BE82-2662273B4AA1}" presName="thickLine" presStyleLbl="alignNode1" presStyleIdx="2" presStyleCnt="4"/>
      <dgm:spPr/>
    </dgm:pt>
    <dgm:pt modelId="{3340A026-A414-D144-9967-E2E119998731}" type="pres">
      <dgm:prSet presAssocID="{7E74394D-2ED0-4A0A-BE82-2662273B4AA1}" presName="horz1" presStyleCnt="0"/>
      <dgm:spPr/>
    </dgm:pt>
    <dgm:pt modelId="{C4E5070D-36AC-2643-A535-716F5FC8EC53}" type="pres">
      <dgm:prSet presAssocID="{7E74394D-2ED0-4A0A-BE82-2662273B4AA1}" presName="tx1" presStyleLbl="revTx" presStyleIdx="2" presStyleCnt="4"/>
      <dgm:spPr/>
    </dgm:pt>
    <dgm:pt modelId="{A4A0DAF2-4F9B-064E-8C0B-9E633EC3F6F4}" type="pres">
      <dgm:prSet presAssocID="{7E74394D-2ED0-4A0A-BE82-2662273B4AA1}" presName="vert1" presStyleCnt="0"/>
      <dgm:spPr/>
    </dgm:pt>
    <dgm:pt modelId="{C2BBCFC3-F274-E344-9A82-721CF7BB95EC}" type="pres">
      <dgm:prSet presAssocID="{7750EAB6-0372-42A2-8425-E91AE9D28CD6}" presName="thickLine" presStyleLbl="alignNode1" presStyleIdx="3" presStyleCnt="4"/>
      <dgm:spPr/>
    </dgm:pt>
    <dgm:pt modelId="{2F68BBBB-FB17-0C44-B130-13755E8AC932}" type="pres">
      <dgm:prSet presAssocID="{7750EAB6-0372-42A2-8425-E91AE9D28CD6}" presName="horz1" presStyleCnt="0"/>
      <dgm:spPr/>
    </dgm:pt>
    <dgm:pt modelId="{FEAEA294-32A8-9B44-89EB-BBCFAA5BBB3F}" type="pres">
      <dgm:prSet presAssocID="{7750EAB6-0372-42A2-8425-E91AE9D28CD6}" presName="tx1" presStyleLbl="revTx" presStyleIdx="3" presStyleCnt="4"/>
      <dgm:spPr/>
    </dgm:pt>
    <dgm:pt modelId="{D1B03ADE-B2C7-1D43-94A6-A4519F2E9D04}" type="pres">
      <dgm:prSet presAssocID="{7750EAB6-0372-42A2-8425-E91AE9D28CD6}" presName="vert1" presStyleCnt="0"/>
      <dgm:spPr/>
    </dgm:pt>
  </dgm:ptLst>
  <dgm:cxnLst>
    <dgm:cxn modelId="{FBF56C03-A756-634F-9E89-57FC6F609C6A}" type="presOf" srcId="{9FE794A6-D038-47AD-999F-BBF1930D5352}" destId="{6D1787AA-51D8-3A4B-AF15-36FD918DD74F}" srcOrd="0" destOrd="0" presId="urn:microsoft.com/office/officeart/2008/layout/LinedList"/>
    <dgm:cxn modelId="{73B4AA17-D74F-714C-9052-B626BE59B6F8}" type="presOf" srcId="{7E74394D-2ED0-4A0A-BE82-2662273B4AA1}" destId="{C4E5070D-36AC-2643-A535-716F5FC8EC53}" srcOrd="0" destOrd="0" presId="urn:microsoft.com/office/officeart/2008/layout/LinedList"/>
    <dgm:cxn modelId="{DD3E9E8D-D124-4668-8366-5F26E96E95AF}" srcId="{9FE794A6-D038-47AD-999F-BBF1930D5352}" destId="{05431666-2A90-4DE4-AABE-E23E8E37C363}" srcOrd="1" destOrd="0" parTransId="{70BCA254-AF52-4147-9550-F3990095DF2A}" sibTransId="{51EAE8A2-464F-446A-B316-9B38B8D8C558}"/>
    <dgm:cxn modelId="{A9C42EA9-CD01-4DE4-B38F-5B6F24DF29A5}" srcId="{9FE794A6-D038-47AD-999F-BBF1930D5352}" destId="{7E74394D-2ED0-4A0A-BE82-2662273B4AA1}" srcOrd="2" destOrd="0" parTransId="{1CFA422A-D8B0-4497-AF6A-C20C0B75644F}" sibTransId="{6D4CFE47-B057-4A2A-868E-58970CAFC18A}"/>
    <dgm:cxn modelId="{A36A10AE-4F44-4960-AD6F-E295679E3F37}" srcId="{9FE794A6-D038-47AD-999F-BBF1930D5352}" destId="{37793375-F021-437E-932E-867EA0CBF7A5}" srcOrd="0" destOrd="0" parTransId="{8E2E6E38-F2DB-4EC8-8B9B-C7329793DB44}" sibTransId="{3EE007EA-292A-49A8-ADD7-F356E95FFEE3}"/>
    <dgm:cxn modelId="{0DBA9EB3-4F6C-0942-A28D-68446D77A8CD}" type="presOf" srcId="{37793375-F021-437E-932E-867EA0CBF7A5}" destId="{51F9ED6A-3B69-F548-9D77-005730C2D69E}" srcOrd="0" destOrd="0" presId="urn:microsoft.com/office/officeart/2008/layout/LinedList"/>
    <dgm:cxn modelId="{6704A7DE-777B-4591-9422-37D532C644B0}" srcId="{9FE794A6-D038-47AD-999F-BBF1930D5352}" destId="{7750EAB6-0372-42A2-8425-E91AE9D28CD6}" srcOrd="3" destOrd="0" parTransId="{251E126C-EB05-40EB-8845-73044F6E66EE}" sibTransId="{AB7E3EB7-C779-4964-993A-4C679A0656ED}"/>
    <dgm:cxn modelId="{B9DE86EB-D972-D04A-888E-8E3B2C7AABF6}" type="presOf" srcId="{7750EAB6-0372-42A2-8425-E91AE9D28CD6}" destId="{FEAEA294-32A8-9B44-89EB-BBCFAA5BBB3F}" srcOrd="0" destOrd="0" presId="urn:microsoft.com/office/officeart/2008/layout/LinedList"/>
    <dgm:cxn modelId="{84FF49EE-3EDA-9F4C-BC47-3380334AF1BE}" type="presOf" srcId="{05431666-2A90-4DE4-AABE-E23E8E37C363}" destId="{E14A1A06-B321-964C-98D4-8893E505986A}" srcOrd="0" destOrd="0" presId="urn:microsoft.com/office/officeart/2008/layout/LinedList"/>
    <dgm:cxn modelId="{73F503CD-9F1E-AC42-A73E-DC7F7FA5FF08}" type="presParOf" srcId="{6D1787AA-51D8-3A4B-AF15-36FD918DD74F}" destId="{89A6DAE5-4A91-114B-BBCD-058C9D89BE25}" srcOrd="0" destOrd="0" presId="urn:microsoft.com/office/officeart/2008/layout/LinedList"/>
    <dgm:cxn modelId="{CFDC963C-9AD7-2D4E-A643-8B32068FC24E}" type="presParOf" srcId="{6D1787AA-51D8-3A4B-AF15-36FD918DD74F}" destId="{BA2E1184-E0BD-AD46-B319-4455F25C8F77}" srcOrd="1" destOrd="0" presId="urn:microsoft.com/office/officeart/2008/layout/LinedList"/>
    <dgm:cxn modelId="{A2CA5389-0F20-E74B-A9A9-0E03635BE885}" type="presParOf" srcId="{BA2E1184-E0BD-AD46-B319-4455F25C8F77}" destId="{51F9ED6A-3B69-F548-9D77-005730C2D69E}" srcOrd="0" destOrd="0" presId="urn:microsoft.com/office/officeart/2008/layout/LinedList"/>
    <dgm:cxn modelId="{1EB959DF-2B06-8C4A-BE19-FF9DA97974C1}" type="presParOf" srcId="{BA2E1184-E0BD-AD46-B319-4455F25C8F77}" destId="{8B4B2B30-85ED-D84C-91BD-C7843586FA30}" srcOrd="1" destOrd="0" presId="urn:microsoft.com/office/officeart/2008/layout/LinedList"/>
    <dgm:cxn modelId="{02634602-A01B-FD4F-B973-87BC7CE8D268}" type="presParOf" srcId="{6D1787AA-51D8-3A4B-AF15-36FD918DD74F}" destId="{BDC64BE9-2781-BF4D-A6B5-7BE13FD3BB5E}" srcOrd="2" destOrd="0" presId="urn:microsoft.com/office/officeart/2008/layout/LinedList"/>
    <dgm:cxn modelId="{979DA3C2-CE6F-3D4F-90F7-5B03E470BCC8}" type="presParOf" srcId="{6D1787AA-51D8-3A4B-AF15-36FD918DD74F}" destId="{0AA4FDCD-3A42-9449-BC6F-52413DB2AA0F}" srcOrd="3" destOrd="0" presId="urn:microsoft.com/office/officeart/2008/layout/LinedList"/>
    <dgm:cxn modelId="{A010CB21-DC45-6244-B8FD-44726C6C4F8A}" type="presParOf" srcId="{0AA4FDCD-3A42-9449-BC6F-52413DB2AA0F}" destId="{E14A1A06-B321-964C-98D4-8893E505986A}" srcOrd="0" destOrd="0" presId="urn:microsoft.com/office/officeart/2008/layout/LinedList"/>
    <dgm:cxn modelId="{E1CDB5E1-74D6-CF4D-8CC7-E076FFE1DCD3}" type="presParOf" srcId="{0AA4FDCD-3A42-9449-BC6F-52413DB2AA0F}" destId="{B6F08CF0-3B59-E442-82F4-4944A1093A96}" srcOrd="1" destOrd="0" presId="urn:microsoft.com/office/officeart/2008/layout/LinedList"/>
    <dgm:cxn modelId="{421EFB21-A569-C442-B5FB-461CF7B7B177}" type="presParOf" srcId="{6D1787AA-51D8-3A4B-AF15-36FD918DD74F}" destId="{D3B6C434-0277-FF4A-A178-A1E9574EB125}" srcOrd="4" destOrd="0" presId="urn:microsoft.com/office/officeart/2008/layout/LinedList"/>
    <dgm:cxn modelId="{E809233A-E76C-B344-A224-3DDC5CE00498}" type="presParOf" srcId="{6D1787AA-51D8-3A4B-AF15-36FD918DD74F}" destId="{3340A026-A414-D144-9967-E2E119998731}" srcOrd="5" destOrd="0" presId="urn:microsoft.com/office/officeart/2008/layout/LinedList"/>
    <dgm:cxn modelId="{6E62A21D-0A86-5540-93C2-0255535FBCFF}" type="presParOf" srcId="{3340A026-A414-D144-9967-E2E119998731}" destId="{C4E5070D-36AC-2643-A535-716F5FC8EC53}" srcOrd="0" destOrd="0" presId="urn:microsoft.com/office/officeart/2008/layout/LinedList"/>
    <dgm:cxn modelId="{1AD8A949-4B3A-AA42-A192-FBA370A840DA}" type="presParOf" srcId="{3340A026-A414-D144-9967-E2E119998731}" destId="{A4A0DAF2-4F9B-064E-8C0B-9E633EC3F6F4}" srcOrd="1" destOrd="0" presId="urn:microsoft.com/office/officeart/2008/layout/LinedList"/>
    <dgm:cxn modelId="{5FA2F9A6-A145-C84F-AA6F-C680FB9503C4}" type="presParOf" srcId="{6D1787AA-51D8-3A4B-AF15-36FD918DD74F}" destId="{C2BBCFC3-F274-E344-9A82-721CF7BB95EC}" srcOrd="6" destOrd="0" presId="urn:microsoft.com/office/officeart/2008/layout/LinedList"/>
    <dgm:cxn modelId="{CB541FB0-F26B-3144-BA01-2CC55091919F}" type="presParOf" srcId="{6D1787AA-51D8-3A4B-AF15-36FD918DD74F}" destId="{2F68BBBB-FB17-0C44-B130-13755E8AC932}" srcOrd="7" destOrd="0" presId="urn:microsoft.com/office/officeart/2008/layout/LinedList"/>
    <dgm:cxn modelId="{2F00834D-91B4-944C-A277-3C5F7C22E1AB}" type="presParOf" srcId="{2F68BBBB-FB17-0C44-B130-13755E8AC932}" destId="{FEAEA294-32A8-9B44-89EB-BBCFAA5BBB3F}" srcOrd="0" destOrd="0" presId="urn:microsoft.com/office/officeart/2008/layout/LinedList"/>
    <dgm:cxn modelId="{5B86A44E-017C-574D-B973-77782C3227B5}" type="presParOf" srcId="{2F68BBBB-FB17-0C44-B130-13755E8AC932}" destId="{D1B03ADE-B2C7-1D43-94A6-A4519F2E9D0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51E7FB-8EBC-481F-BF1E-C0B9555AE1BC}"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B876DE4F-BFAA-450B-80BD-10B7A10E1195}">
      <dgm:prSet/>
      <dgm:spPr/>
      <dgm:t>
        <a:bodyPr/>
        <a:lstStyle/>
        <a:p>
          <a:r>
            <a:rPr lang="en-US"/>
            <a:t>Feeling</a:t>
          </a:r>
        </a:p>
      </dgm:t>
    </dgm:pt>
    <dgm:pt modelId="{90FE17D2-0767-40BC-8F60-29A0B010CC34}" type="parTrans" cxnId="{01BC11C2-33B9-44C9-9266-697765E15715}">
      <dgm:prSet/>
      <dgm:spPr/>
      <dgm:t>
        <a:bodyPr/>
        <a:lstStyle/>
        <a:p>
          <a:endParaRPr lang="en-US"/>
        </a:p>
      </dgm:t>
    </dgm:pt>
    <dgm:pt modelId="{4E0806A5-EF9E-47B9-BBDC-74DDC74A6184}" type="sibTrans" cxnId="{01BC11C2-33B9-44C9-9266-697765E15715}">
      <dgm:prSet/>
      <dgm:spPr/>
      <dgm:t>
        <a:bodyPr/>
        <a:lstStyle/>
        <a:p>
          <a:endParaRPr lang="en-US"/>
        </a:p>
      </dgm:t>
    </dgm:pt>
    <dgm:pt modelId="{4925C408-FB1C-412E-9287-7B3CEC24C62E}">
      <dgm:prSet/>
      <dgm:spPr/>
      <dgm:t>
        <a:bodyPr/>
        <a:lstStyle/>
        <a:p>
          <a:r>
            <a:rPr lang="en-US" dirty="0"/>
            <a:t>helpless</a:t>
          </a:r>
        </a:p>
      </dgm:t>
    </dgm:pt>
    <dgm:pt modelId="{679756A3-71D6-4728-8217-704A907B263B}" type="parTrans" cxnId="{B1E8A9D5-2F4D-4E2E-BC8F-BABA0E930CCD}">
      <dgm:prSet/>
      <dgm:spPr/>
      <dgm:t>
        <a:bodyPr/>
        <a:lstStyle/>
        <a:p>
          <a:endParaRPr lang="en-US"/>
        </a:p>
      </dgm:t>
    </dgm:pt>
    <dgm:pt modelId="{525ED7AA-3BA1-464F-B8FC-45373A7A39F4}" type="sibTrans" cxnId="{B1E8A9D5-2F4D-4E2E-BC8F-BABA0E930CCD}">
      <dgm:prSet/>
      <dgm:spPr/>
      <dgm:t>
        <a:bodyPr/>
        <a:lstStyle/>
        <a:p>
          <a:endParaRPr lang="en-US"/>
        </a:p>
      </dgm:t>
    </dgm:pt>
    <dgm:pt modelId="{779208BB-9DF7-4B38-AFB8-3812C73ACA75}">
      <dgm:prSet/>
      <dgm:spPr/>
      <dgm:t>
        <a:bodyPr/>
        <a:lstStyle/>
        <a:p>
          <a:r>
            <a:rPr lang="en-US"/>
            <a:t>Feeling</a:t>
          </a:r>
        </a:p>
      </dgm:t>
    </dgm:pt>
    <dgm:pt modelId="{E4D4F33A-342D-4F43-AF08-6095AD6C03DC}" type="parTrans" cxnId="{685A1B10-AA72-462B-894F-231D5D75F36F}">
      <dgm:prSet/>
      <dgm:spPr/>
      <dgm:t>
        <a:bodyPr/>
        <a:lstStyle/>
        <a:p>
          <a:endParaRPr lang="en-US"/>
        </a:p>
      </dgm:t>
    </dgm:pt>
    <dgm:pt modelId="{77BC1BAF-5C05-48F1-B6DB-0E7357256BB1}" type="sibTrans" cxnId="{685A1B10-AA72-462B-894F-231D5D75F36F}">
      <dgm:prSet/>
      <dgm:spPr/>
      <dgm:t>
        <a:bodyPr/>
        <a:lstStyle/>
        <a:p>
          <a:endParaRPr lang="en-US"/>
        </a:p>
      </dgm:t>
    </dgm:pt>
    <dgm:pt modelId="{77AEC797-00AF-4EF3-AD31-79DB2408BC5A}">
      <dgm:prSet/>
      <dgm:spPr/>
      <dgm:t>
        <a:bodyPr/>
        <a:lstStyle/>
        <a:p>
          <a:r>
            <a:rPr lang="en-US" dirty="0"/>
            <a:t>guilty or inadequate</a:t>
          </a:r>
        </a:p>
      </dgm:t>
    </dgm:pt>
    <dgm:pt modelId="{F82C75D4-C4E0-476F-AF69-6846BCF4C410}" type="parTrans" cxnId="{949BFB5D-63F9-464F-B0D5-D4D01FCBFD92}">
      <dgm:prSet/>
      <dgm:spPr/>
      <dgm:t>
        <a:bodyPr/>
        <a:lstStyle/>
        <a:p>
          <a:endParaRPr lang="en-US"/>
        </a:p>
      </dgm:t>
    </dgm:pt>
    <dgm:pt modelId="{782F4E3F-0E21-470F-A8AF-E6CD65CCE6F1}" type="sibTrans" cxnId="{949BFB5D-63F9-464F-B0D5-D4D01FCBFD92}">
      <dgm:prSet/>
      <dgm:spPr/>
      <dgm:t>
        <a:bodyPr/>
        <a:lstStyle/>
        <a:p>
          <a:endParaRPr lang="en-US"/>
        </a:p>
      </dgm:t>
    </dgm:pt>
    <dgm:pt modelId="{D2B07B8B-D6DD-4BDC-B96F-52B6C52194E7}">
      <dgm:prSet/>
      <dgm:spPr/>
      <dgm:t>
        <a:bodyPr/>
        <a:lstStyle/>
        <a:p>
          <a:r>
            <a:rPr lang="en-US"/>
            <a:t>Feeling</a:t>
          </a:r>
        </a:p>
      </dgm:t>
    </dgm:pt>
    <dgm:pt modelId="{B48E183C-8689-4B26-9A50-2AFABC05F545}" type="parTrans" cxnId="{3641949F-398E-4B5F-B98C-1DC39E974B6D}">
      <dgm:prSet/>
      <dgm:spPr/>
      <dgm:t>
        <a:bodyPr/>
        <a:lstStyle/>
        <a:p>
          <a:endParaRPr lang="en-US"/>
        </a:p>
      </dgm:t>
    </dgm:pt>
    <dgm:pt modelId="{DAD61B9B-852E-4327-9427-343954FB035C}" type="sibTrans" cxnId="{3641949F-398E-4B5F-B98C-1DC39E974B6D}">
      <dgm:prSet/>
      <dgm:spPr/>
      <dgm:t>
        <a:bodyPr/>
        <a:lstStyle/>
        <a:p>
          <a:endParaRPr lang="en-US"/>
        </a:p>
      </dgm:t>
    </dgm:pt>
    <dgm:pt modelId="{053AD587-1B21-43B6-A687-4EB9031AD709}">
      <dgm:prSet/>
      <dgm:spPr/>
      <dgm:t>
        <a:bodyPr/>
        <a:lstStyle/>
        <a:p>
          <a:r>
            <a:rPr lang="en-US" dirty="0"/>
            <a:t>frustrated, annoyed, inconvenienced, disgusted, angry</a:t>
          </a:r>
        </a:p>
      </dgm:t>
    </dgm:pt>
    <dgm:pt modelId="{A0C08C86-269C-45DE-8259-862BE7C03C4F}" type="parTrans" cxnId="{8EF1B35A-C334-4474-B4E8-D5BC96069569}">
      <dgm:prSet/>
      <dgm:spPr/>
      <dgm:t>
        <a:bodyPr/>
        <a:lstStyle/>
        <a:p>
          <a:endParaRPr lang="en-US"/>
        </a:p>
      </dgm:t>
    </dgm:pt>
    <dgm:pt modelId="{5D570A67-A115-4354-B6E0-5DE33B4E59C4}" type="sibTrans" cxnId="{8EF1B35A-C334-4474-B4E8-D5BC96069569}">
      <dgm:prSet/>
      <dgm:spPr/>
      <dgm:t>
        <a:bodyPr/>
        <a:lstStyle/>
        <a:p>
          <a:endParaRPr lang="en-US"/>
        </a:p>
      </dgm:t>
    </dgm:pt>
    <dgm:pt modelId="{F05E7068-F35B-48A4-85CA-0F4985E73B35}">
      <dgm:prSet/>
      <dgm:spPr/>
      <dgm:t>
        <a:bodyPr/>
        <a:lstStyle/>
        <a:p>
          <a:r>
            <a:rPr lang="en-US"/>
            <a:t>Feeling</a:t>
          </a:r>
        </a:p>
      </dgm:t>
    </dgm:pt>
    <dgm:pt modelId="{8BD7390A-E97A-4AD5-A292-16A669334797}" type="parTrans" cxnId="{DED04FC6-C1E4-47BE-A146-7EA7E637A78E}">
      <dgm:prSet/>
      <dgm:spPr/>
      <dgm:t>
        <a:bodyPr/>
        <a:lstStyle/>
        <a:p>
          <a:endParaRPr lang="en-US"/>
        </a:p>
      </dgm:t>
    </dgm:pt>
    <dgm:pt modelId="{8E545922-45D9-4EF3-9DAD-5DAE1CE4B56B}" type="sibTrans" cxnId="{DED04FC6-C1E4-47BE-A146-7EA7E637A78E}">
      <dgm:prSet/>
      <dgm:spPr/>
      <dgm:t>
        <a:bodyPr/>
        <a:lstStyle/>
        <a:p>
          <a:endParaRPr lang="en-US"/>
        </a:p>
      </dgm:t>
    </dgm:pt>
    <dgm:pt modelId="{6BA99076-793B-43F0-ACEF-A47FF86BACA8}">
      <dgm:prSet/>
      <dgm:spPr/>
      <dgm:t>
        <a:bodyPr/>
        <a:lstStyle/>
        <a:p>
          <a:r>
            <a:rPr lang="en-US" dirty="0"/>
            <a:t>overwhelmed.</a:t>
          </a:r>
        </a:p>
      </dgm:t>
    </dgm:pt>
    <dgm:pt modelId="{6FFD3593-9AFB-49F4-A50C-2C8B28BD5DA9}" type="parTrans" cxnId="{52F908EF-49EF-4F06-8777-280E77FD5F0D}">
      <dgm:prSet/>
      <dgm:spPr/>
      <dgm:t>
        <a:bodyPr/>
        <a:lstStyle/>
        <a:p>
          <a:endParaRPr lang="en-US"/>
        </a:p>
      </dgm:t>
    </dgm:pt>
    <dgm:pt modelId="{CB846362-E906-4B48-8FAD-83A5023EA422}" type="sibTrans" cxnId="{52F908EF-49EF-4F06-8777-280E77FD5F0D}">
      <dgm:prSet/>
      <dgm:spPr/>
      <dgm:t>
        <a:bodyPr/>
        <a:lstStyle/>
        <a:p>
          <a:endParaRPr lang="en-US"/>
        </a:p>
      </dgm:t>
    </dgm:pt>
    <dgm:pt modelId="{CDDDD198-B52D-8444-9497-F85E63FA9498}" type="pres">
      <dgm:prSet presAssocID="{3151E7FB-8EBC-481F-BF1E-C0B9555AE1BC}" presName="Name0" presStyleCnt="0">
        <dgm:presLayoutVars>
          <dgm:dir/>
          <dgm:animLvl val="lvl"/>
          <dgm:resizeHandles val="exact"/>
        </dgm:presLayoutVars>
      </dgm:prSet>
      <dgm:spPr/>
    </dgm:pt>
    <dgm:pt modelId="{AB03E76D-58BB-9B4C-8981-80A632C6EBDB}" type="pres">
      <dgm:prSet presAssocID="{B876DE4F-BFAA-450B-80BD-10B7A10E1195}" presName="linNode" presStyleCnt="0"/>
      <dgm:spPr/>
    </dgm:pt>
    <dgm:pt modelId="{DB71DE8A-CC5F-604B-9AB5-AAFF81DBA7AE}" type="pres">
      <dgm:prSet presAssocID="{B876DE4F-BFAA-450B-80BD-10B7A10E1195}" presName="parentText" presStyleLbl="alignNode1" presStyleIdx="0" presStyleCnt="4">
        <dgm:presLayoutVars>
          <dgm:chMax val="1"/>
          <dgm:bulletEnabled/>
        </dgm:presLayoutVars>
      </dgm:prSet>
      <dgm:spPr/>
    </dgm:pt>
    <dgm:pt modelId="{5685021D-7DD7-184A-9A0F-5639F4DD0A8D}" type="pres">
      <dgm:prSet presAssocID="{B876DE4F-BFAA-450B-80BD-10B7A10E1195}" presName="descendantText" presStyleLbl="alignAccFollowNode1" presStyleIdx="0" presStyleCnt="4">
        <dgm:presLayoutVars>
          <dgm:bulletEnabled/>
        </dgm:presLayoutVars>
      </dgm:prSet>
      <dgm:spPr/>
    </dgm:pt>
    <dgm:pt modelId="{2A59D760-3908-FA40-897E-E671856243B7}" type="pres">
      <dgm:prSet presAssocID="{4E0806A5-EF9E-47B9-BBDC-74DDC74A6184}" presName="sp" presStyleCnt="0"/>
      <dgm:spPr/>
    </dgm:pt>
    <dgm:pt modelId="{D7DB7228-5CD9-C544-8A19-07A2C51854CF}" type="pres">
      <dgm:prSet presAssocID="{779208BB-9DF7-4B38-AFB8-3812C73ACA75}" presName="linNode" presStyleCnt="0"/>
      <dgm:spPr/>
    </dgm:pt>
    <dgm:pt modelId="{AE637802-19BB-8B43-A0CB-F4C1D369C913}" type="pres">
      <dgm:prSet presAssocID="{779208BB-9DF7-4B38-AFB8-3812C73ACA75}" presName="parentText" presStyleLbl="alignNode1" presStyleIdx="1" presStyleCnt="4">
        <dgm:presLayoutVars>
          <dgm:chMax val="1"/>
          <dgm:bulletEnabled/>
        </dgm:presLayoutVars>
      </dgm:prSet>
      <dgm:spPr/>
    </dgm:pt>
    <dgm:pt modelId="{EDE78E2D-17C4-1442-A806-AE7C8D198530}" type="pres">
      <dgm:prSet presAssocID="{779208BB-9DF7-4B38-AFB8-3812C73ACA75}" presName="descendantText" presStyleLbl="alignAccFollowNode1" presStyleIdx="1" presStyleCnt="4">
        <dgm:presLayoutVars>
          <dgm:bulletEnabled/>
        </dgm:presLayoutVars>
      </dgm:prSet>
      <dgm:spPr/>
    </dgm:pt>
    <dgm:pt modelId="{5CCB9F89-96F2-F14B-BC5F-B59FFF0E3C81}" type="pres">
      <dgm:prSet presAssocID="{77BC1BAF-5C05-48F1-B6DB-0E7357256BB1}" presName="sp" presStyleCnt="0"/>
      <dgm:spPr/>
    </dgm:pt>
    <dgm:pt modelId="{BC91632D-2DDE-D64D-A022-C74EFD180BA7}" type="pres">
      <dgm:prSet presAssocID="{D2B07B8B-D6DD-4BDC-B96F-52B6C52194E7}" presName="linNode" presStyleCnt="0"/>
      <dgm:spPr/>
    </dgm:pt>
    <dgm:pt modelId="{FBC8D578-32AE-6441-8299-0A45A388DC4C}" type="pres">
      <dgm:prSet presAssocID="{D2B07B8B-D6DD-4BDC-B96F-52B6C52194E7}" presName="parentText" presStyleLbl="alignNode1" presStyleIdx="2" presStyleCnt="4">
        <dgm:presLayoutVars>
          <dgm:chMax val="1"/>
          <dgm:bulletEnabled/>
        </dgm:presLayoutVars>
      </dgm:prSet>
      <dgm:spPr/>
    </dgm:pt>
    <dgm:pt modelId="{650084B4-47D7-AC4A-8BB6-5A1C6323379F}" type="pres">
      <dgm:prSet presAssocID="{D2B07B8B-D6DD-4BDC-B96F-52B6C52194E7}" presName="descendantText" presStyleLbl="alignAccFollowNode1" presStyleIdx="2" presStyleCnt="4">
        <dgm:presLayoutVars>
          <dgm:bulletEnabled/>
        </dgm:presLayoutVars>
      </dgm:prSet>
      <dgm:spPr/>
    </dgm:pt>
    <dgm:pt modelId="{93438F29-BDD7-B04A-8D45-06EE162CE9BE}" type="pres">
      <dgm:prSet presAssocID="{DAD61B9B-852E-4327-9427-343954FB035C}" presName="sp" presStyleCnt="0"/>
      <dgm:spPr/>
    </dgm:pt>
    <dgm:pt modelId="{9F76D9E3-B5CC-4D42-95AD-019A27C74CBA}" type="pres">
      <dgm:prSet presAssocID="{F05E7068-F35B-48A4-85CA-0F4985E73B35}" presName="linNode" presStyleCnt="0"/>
      <dgm:spPr/>
    </dgm:pt>
    <dgm:pt modelId="{B3234E00-62F9-EE46-B54A-C64593336616}" type="pres">
      <dgm:prSet presAssocID="{F05E7068-F35B-48A4-85CA-0F4985E73B35}" presName="parentText" presStyleLbl="alignNode1" presStyleIdx="3" presStyleCnt="4">
        <dgm:presLayoutVars>
          <dgm:chMax val="1"/>
          <dgm:bulletEnabled/>
        </dgm:presLayoutVars>
      </dgm:prSet>
      <dgm:spPr/>
    </dgm:pt>
    <dgm:pt modelId="{E71C5D6E-F870-C347-8F1B-2DE9AAA3AC57}" type="pres">
      <dgm:prSet presAssocID="{F05E7068-F35B-48A4-85CA-0F4985E73B35}" presName="descendantText" presStyleLbl="alignAccFollowNode1" presStyleIdx="3" presStyleCnt="4">
        <dgm:presLayoutVars>
          <dgm:bulletEnabled/>
        </dgm:presLayoutVars>
      </dgm:prSet>
      <dgm:spPr/>
    </dgm:pt>
  </dgm:ptLst>
  <dgm:cxnLst>
    <dgm:cxn modelId="{685A1B10-AA72-462B-894F-231D5D75F36F}" srcId="{3151E7FB-8EBC-481F-BF1E-C0B9555AE1BC}" destId="{779208BB-9DF7-4B38-AFB8-3812C73ACA75}" srcOrd="1" destOrd="0" parTransId="{E4D4F33A-342D-4F43-AF08-6095AD6C03DC}" sibTransId="{77BC1BAF-5C05-48F1-B6DB-0E7357256BB1}"/>
    <dgm:cxn modelId="{C191FB18-DB2D-884A-B652-1909862356C6}" type="presOf" srcId="{779208BB-9DF7-4B38-AFB8-3812C73ACA75}" destId="{AE637802-19BB-8B43-A0CB-F4C1D369C913}" srcOrd="0" destOrd="0" presId="urn:microsoft.com/office/officeart/2016/7/layout/VerticalSolidActionList"/>
    <dgm:cxn modelId="{730A0546-2598-E048-92B8-B4C8841F4A8A}" type="presOf" srcId="{77AEC797-00AF-4EF3-AD31-79DB2408BC5A}" destId="{EDE78E2D-17C4-1442-A806-AE7C8D198530}" srcOrd="0" destOrd="0" presId="urn:microsoft.com/office/officeart/2016/7/layout/VerticalSolidActionList"/>
    <dgm:cxn modelId="{CD04034A-DBDD-B647-9ADA-6B0C8ACC1B57}" type="presOf" srcId="{4925C408-FB1C-412E-9287-7B3CEC24C62E}" destId="{5685021D-7DD7-184A-9A0F-5639F4DD0A8D}" srcOrd="0" destOrd="0" presId="urn:microsoft.com/office/officeart/2016/7/layout/VerticalSolidActionList"/>
    <dgm:cxn modelId="{6CE25C4B-65EC-BF47-8CE2-54BDC79484C3}" type="presOf" srcId="{D2B07B8B-D6DD-4BDC-B96F-52B6C52194E7}" destId="{FBC8D578-32AE-6441-8299-0A45A388DC4C}" srcOrd="0" destOrd="0" presId="urn:microsoft.com/office/officeart/2016/7/layout/VerticalSolidActionList"/>
    <dgm:cxn modelId="{BA14634F-90AD-934B-AB39-4DD17F09D37B}" type="presOf" srcId="{6BA99076-793B-43F0-ACEF-A47FF86BACA8}" destId="{E71C5D6E-F870-C347-8F1B-2DE9AAA3AC57}" srcOrd="0" destOrd="0" presId="urn:microsoft.com/office/officeart/2016/7/layout/VerticalSolidActionList"/>
    <dgm:cxn modelId="{8EF1B35A-C334-4474-B4E8-D5BC96069569}" srcId="{D2B07B8B-D6DD-4BDC-B96F-52B6C52194E7}" destId="{053AD587-1B21-43B6-A687-4EB9031AD709}" srcOrd="0" destOrd="0" parTransId="{A0C08C86-269C-45DE-8259-862BE7C03C4F}" sibTransId="{5D570A67-A115-4354-B6E0-5DE33B4E59C4}"/>
    <dgm:cxn modelId="{949BFB5D-63F9-464F-B0D5-D4D01FCBFD92}" srcId="{779208BB-9DF7-4B38-AFB8-3812C73ACA75}" destId="{77AEC797-00AF-4EF3-AD31-79DB2408BC5A}" srcOrd="0" destOrd="0" parTransId="{F82C75D4-C4E0-476F-AF69-6846BCF4C410}" sibTransId="{782F4E3F-0E21-470F-A8AF-E6CD65CCE6F1}"/>
    <dgm:cxn modelId="{3641949F-398E-4B5F-B98C-1DC39E974B6D}" srcId="{3151E7FB-8EBC-481F-BF1E-C0B9555AE1BC}" destId="{D2B07B8B-D6DD-4BDC-B96F-52B6C52194E7}" srcOrd="2" destOrd="0" parTransId="{B48E183C-8689-4B26-9A50-2AFABC05F545}" sibTransId="{DAD61B9B-852E-4327-9427-343954FB035C}"/>
    <dgm:cxn modelId="{01BC11C2-33B9-44C9-9266-697765E15715}" srcId="{3151E7FB-8EBC-481F-BF1E-C0B9555AE1BC}" destId="{B876DE4F-BFAA-450B-80BD-10B7A10E1195}" srcOrd="0" destOrd="0" parTransId="{90FE17D2-0767-40BC-8F60-29A0B010CC34}" sibTransId="{4E0806A5-EF9E-47B9-BBDC-74DDC74A6184}"/>
    <dgm:cxn modelId="{DED04FC6-C1E4-47BE-A146-7EA7E637A78E}" srcId="{3151E7FB-8EBC-481F-BF1E-C0B9555AE1BC}" destId="{F05E7068-F35B-48A4-85CA-0F4985E73B35}" srcOrd="3" destOrd="0" parTransId="{8BD7390A-E97A-4AD5-A292-16A669334797}" sibTransId="{8E545922-45D9-4EF3-9DAD-5DAE1CE4B56B}"/>
    <dgm:cxn modelId="{B1E8A9D5-2F4D-4E2E-BC8F-BABA0E930CCD}" srcId="{B876DE4F-BFAA-450B-80BD-10B7A10E1195}" destId="{4925C408-FB1C-412E-9287-7B3CEC24C62E}" srcOrd="0" destOrd="0" parTransId="{679756A3-71D6-4728-8217-704A907B263B}" sibTransId="{525ED7AA-3BA1-464F-B8FC-45373A7A39F4}"/>
    <dgm:cxn modelId="{01D333DA-D438-E642-B03B-EA8C140F4298}" type="presOf" srcId="{B876DE4F-BFAA-450B-80BD-10B7A10E1195}" destId="{DB71DE8A-CC5F-604B-9AB5-AAFF81DBA7AE}" srcOrd="0" destOrd="0" presId="urn:microsoft.com/office/officeart/2016/7/layout/VerticalSolidActionList"/>
    <dgm:cxn modelId="{53C070E3-A870-EE4E-891F-001A3E7A2721}" type="presOf" srcId="{053AD587-1B21-43B6-A687-4EB9031AD709}" destId="{650084B4-47D7-AC4A-8BB6-5A1C6323379F}" srcOrd="0" destOrd="0" presId="urn:microsoft.com/office/officeart/2016/7/layout/VerticalSolidActionList"/>
    <dgm:cxn modelId="{42AD2EE6-1769-7F43-89D0-127AA0476F9C}" type="presOf" srcId="{3151E7FB-8EBC-481F-BF1E-C0B9555AE1BC}" destId="{CDDDD198-B52D-8444-9497-F85E63FA9498}" srcOrd="0" destOrd="0" presId="urn:microsoft.com/office/officeart/2016/7/layout/VerticalSolidActionList"/>
    <dgm:cxn modelId="{FD906DEB-122E-A84C-A29F-A398DD28F2A4}" type="presOf" srcId="{F05E7068-F35B-48A4-85CA-0F4985E73B35}" destId="{B3234E00-62F9-EE46-B54A-C64593336616}" srcOrd="0" destOrd="0" presId="urn:microsoft.com/office/officeart/2016/7/layout/VerticalSolidActionList"/>
    <dgm:cxn modelId="{52F908EF-49EF-4F06-8777-280E77FD5F0D}" srcId="{F05E7068-F35B-48A4-85CA-0F4985E73B35}" destId="{6BA99076-793B-43F0-ACEF-A47FF86BACA8}" srcOrd="0" destOrd="0" parTransId="{6FFD3593-9AFB-49F4-A50C-2C8B28BD5DA9}" sibTransId="{CB846362-E906-4B48-8FAD-83A5023EA422}"/>
    <dgm:cxn modelId="{2DD09098-17BD-DA4B-9750-BEE8ECAA1D62}" type="presParOf" srcId="{CDDDD198-B52D-8444-9497-F85E63FA9498}" destId="{AB03E76D-58BB-9B4C-8981-80A632C6EBDB}" srcOrd="0" destOrd="0" presId="urn:microsoft.com/office/officeart/2016/7/layout/VerticalSolidActionList"/>
    <dgm:cxn modelId="{EE43C0F4-AD08-534E-AE43-2723C58B7D70}" type="presParOf" srcId="{AB03E76D-58BB-9B4C-8981-80A632C6EBDB}" destId="{DB71DE8A-CC5F-604B-9AB5-AAFF81DBA7AE}" srcOrd="0" destOrd="0" presId="urn:microsoft.com/office/officeart/2016/7/layout/VerticalSolidActionList"/>
    <dgm:cxn modelId="{7A638C3D-7D17-0540-BB2F-99250F2961EE}" type="presParOf" srcId="{AB03E76D-58BB-9B4C-8981-80A632C6EBDB}" destId="{5685021D-7DD7-184A-9A0F-5639F4DD0A8D}" srcOrd="1" destOrd="0" presId="urn:microsoft.com/office/officeart/2016/7/layout/VerticalSolidActionList"/>
    <dgm:cxn modelId="{1E66C1C5-5DAC-FE48-97CE-35AC2CF406CE}" type="presParOf" srcId="{CDDDD198-B52D-8444-9497-F85E63FA9498}" destId="{2A59D760-3908-FA40-897E-E671856243B7}" srcOrd="1" destOrd="0" presId="urn:microsoft.com/office/officeart/2016/7/layout/VerticalSolidActionList"/>
    <dgm:cxn modelId="{EAF488B1-8020-3842-A619-568162B5A286}" type="presParOf" srcId="{CDDDD198-B52D-8444-9497-F85E63FA9498}" destId="{D7DB7228-5CD9-C544-8A19-07A2C51854CF}" srcOrd="2" destOrd="0" presId="urn:microsoft.com/office/officeart/2016/7/layout/VerticalSolidActionList"/>
    <dgm:cxn modelId="{EA42CCF2-F1D9-C044-84FD-75AE4F31D7C7}" type="presParOf" srcId="{D7DB7228-5CD9-C544-8A19-07A2C51854CF}" destId="{AE637802-19BB-8B43-A0CB-F4C1D369C913}" srcOrd="0" destOrd="0" presId="urn:microsoft.com/office/officeart/2016/7/layout/VerticalSolidActionList"/>
    <dgm:cxn modelId="{5EE2754F-7C8E-AB4F-93B2-BBD81ACB9464}" type="presParOf" srcId="{D7DB7228-5CD9-C544-8A19-07A2C51854CF}" destId="{EDE78E2D-17C4-1442-A806-AE7C8D198530}" srcOrd="1" destOrd="0" presId="urn:microsoft.com/office/officeart/2016/7/layout/VerticalSolidActionList"/>
    <dgm:cxn modelId="{F8FA0C23-1BEB-8E49-BD43-F1C9B385D862}" type="presParOf" srcId="{CDDDD198-B52D-8444-9497-F85E63FA9498}" destId="{5CCB9F89-96F2-F14B-BC5F-B59FFF0E3C81}" srcOrd="3" destOrd="0" presId="urn:microsoft.com/office/officeart/2016/7/layout/VerticalSolidActionList"/>
    <dgm:cxn modelId="{B0A10D27-B504-E642-89FA-2BA5E9173932}" type="presParOf" srcId="{CDDDD198-B52D-8444-9497-F85E63FA9498}" destId="{BC91632D-2DDE-D64D-A022-C74EFD180BA7}" srcOrd="4" destOrd="0" presId="urn:microsoft.com/office/officeart/2016/7/layout/VerticalSolidActionList"/>
    <dgm:cxn modelId="{C011C160-609B-F94B-A2D3-8F1AF16A0631}" type="presParOf" srcId="{BC91632D-2DDE-D64D-A022-C74EFD180BA7}" destId="{FBC8D578-32AE-6441-8299-0A45A388DC4C}" srcOrd="0" destOrd="0" presId="urn:microsoft.com/office/officeart/2016/7/layout/VerticalSolidActionList"/>
    <dgm:cxn modelId="{8FB35916-F8B2-3D41-A246-D710080B20F7}" type="presParOf" srcId="{BC91632D-2DDE-D64D-A022-C74EFD180BA7}" destId="{650084B4-47D7-AC4A-8BB6-5A1C6323379F}" srcOrd="1" destOrd="0" presId="urn:microsoft.com/office/officeart/2016/7/layout/VerticalSolidActionList"/>
    <dgm:cxn modelId="{6810649E-32C0-4342-88EB-B223B869138F}" type="presParOf" srcId="{CDDDD198-B52D-8444-9497-F85E63FA9498}" destId="{93438F29-BDD7-B04A-8D45-06EE162CE9BE}" srcOrd="5" destOrd="0" presId="urn:microsoft.com/office/officeart/2016/7/layout/VerticalSolidActionList"/>
    <dgm:cxn modelId="{93DFE550-A194-7945-A214-590053B0FF11}" type="presParOf" srcId="{CDDDD198-B52D-8444-9497-F85E63FA9498}" destId="{9F76D9E3-B5CC-4D42-95AD-019A27C74CBA}" srcOrd="6" destOrd="0" presId="urn:microsoft.com/office/officeart/2016/7/layout/VerticalSolidActionList"/>
    <dgm:cxn modelId="{33E19B02-8228-844C-B822-DAAA172D6C76}" type="presParOf" srcId="{9F76D9E3-B5CC-4D42-95AD-019A27C74CBA}" destId="{B3234E00-62F9-EE46-B54A-C64593336616}" srcOrd="0" destOrd="0" presId="urn:microsoft.com/office/officeart/2016/7/layout/VerticalSolidActionList"/>
    <dgm:cxn modelId="{FE088741-710C-CD44-8BB5-53AFD437B690}" type="presParOf" srcId="{9F76D9E3-B5CC-4D42-95AD-019A27C74CBA}" destId="{E71C5D6E-F870-C347-8F1B-2DE9AAA3AC57}"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56E6B-EBA2-284C-8663-2B2A39082C52}">
      <dsp:nvSpPr>
        <dsp:cNvPr id="0" name=""/>
        <dsp:cNvSpPr/>
      </dsp:nvSpPr>
      <dsp:spPr>
        <a:xfrm>
          <a:off x="0" y="0"/>
          <a:ext cx="5316537" cy="1622659"/>
        </a:xfrm>
        <a:prstGeom prst="roundRect">
          <a:avLst>
            <a:gd name="adj" fmla="val 100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Dr. David Elkind in the 1980’s.</a:t>
          </a:r>
        </a:p>
      </dsp:txBody>
      <dsp:txXfrm>
        <a:off x="47526" y="47526"/>
        <a:ext cx="3565561" cy="1527607"/>
      </dsp:txXfrm>
    </dsp:sp>
    <dsp:sp modelId="{DC2365F7-ABDA-FE42-BE66-D7F41D8B7DFA}">
      <dsp:nvSpPr>
        <dsp:cNvPr id="0" name=""/>
        <dsp:cNvSpPr/>
      </dsp:nvSpPr>
      <dsp:spPr>
        <a:xfrm>
          <a:off x="469106" y="1893102"/>
          <a:ext cx="5316537" cy="1622659"/>
        </a:xfrm>
        <a:prstGeom prst="roundRect">
          <a:avLst>
            <a:gd name="adj" fmla="val 10000"/>
          </a:avLst>
        </a:prstGeom>
        <a:solidFill>
          <a:schemeClr val="accent2">
            <a:hueOff val="3119331"/>
            <a:satOff val="17752"/>
            <a:lumOff val="549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Pushed to high levels of academic, extracurricular and social activities.</a:t>
          </a:r>
        </a:p>
      </dsp:txBody>
      <dsp:txXfrm>
        <a:off x="516632" y="1940628"/>
        <a:ext cx="3697650" cy="1527607"/>
      </dsp:txXfrm>
    </dsp:sp>
    <dsp:sp modelId="{F0776508-13A2-E34F-9FC9-41772CF0744B}">
      <dsp:nvSpPr>
        <dsp:cNvPr id="0" name=""/>
        <dsp:cNvSpPr/>
      </dsp:nvSpPr>
      <dsp:spPr>
        <a:xfrm>
          <a:off x="938212" y="3786205"/>
          <a:ext cx="5316537" cy="1622659"/>
        </a:xfrm>
        <a:prstGeom prst="roundRect">
          <a:avLst>
            <a:gd name="adj" fmla="val 10000"/>
          </a:avLst>
        </a:prstGeom>
        <a:solidFill>
          <a:schemeClr val="accent2">
            <a:hueOff val="6238661"/>
            <a:satOff val="35504"/>
            <a:lumOff val="1098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Excessive busyness=stress.</a:t>
          </a:r>
        </a:p>
      </dsp:txBody>
      <dsp:txXfrm>
        <a:off x="985738" y="3833731"/>
        <a:ext cx="3697650" cy="1527607"/>
      </dsp:txXfrm>
    </dsp:sp>
    <dsp:sp modelId="{87214D54-81A5-2E48-982C-B782DC58276F}">
      <dsp:nvSpPr>
        <dsp:cNvPr id="0" name=""/>
        <dsp:cNvSpPr/>
      </dsp:nvSpPr>
      <dsp:spPr>
        <a:xfrm>
          <a:off x="4261808" y="1230516"/>
          <a:ext cx="1054728" cy="1054728"/>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99122" y="1230516"/>
        <a:ext cx="580100" cy="793683"/>
      </dsp:txXfrm>
    </dsp:sp>
    <dsp:sp modelId="{82F0DC0A-710A-0D4C-BAD0-44D7F6AAF8CE}">
      <dsp:nvSpPr>
        <dsp:cNvPr id="0" name=""/>
        <dsp:cNvSpPr/>
      </dsp:nvSpPr>
      <dsp:spPr>
        <a:xfrm>
          <a:off x="4730915" y="3112801"/>
          <a:ext cx="1054728" cy="1054728"/>
        </a:xfrm>
        <a:prstGeom prst="downArrow">
          <a:avLst>
            <a:gd name="adj1" fmla="val 55000"/>
            <a:gd name="adj2" fmla="val 45000"/>
          </a:avLst>
        </a:prstGeom>
        <a:solidFill>
          <a:schemeClr val="accent2">
            <a:tint val="40000"/>
            <a:alpha val="90000"/>
            <a:hueOff val="6210984"/>
            <a:satOff val="27072"/>
            <a:lumOff val="2943"/>
            <a:alphaOff val="0"/>
          </a:schemeClr>
        </a:solidFill>
        <a:ln w="12700" cap="flat" cmpd="sng" algn="in">
          <a:solidFill>
            <a:schemeClr val="accent2">
              <a:tint val="40000"/>
              <a:alpha val="90000"/>
              <a:hueOff val="6210984"/>
              <a:satOff val="27072"/>
              <a:lumOff val="29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68229" y="3112801"/>
        <a:ext cx="580100" cy="7936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3EF4C-0756-4440-B01A-CA3571B69EB9}">
      <dsp:nvSpPr>
        <dsp:cNvPr id="0" name=""/>
        <dsp:cNvSpPr/>
      </dsp:nvSpPr>
      <dsp:spPr>
        <a:xfrm>
          <a:off x="2169734" y="850983"/>
          <a:ext cx="468387" cy="91440"/>
        </a:xfrm>
        <a:custGeom>
          <a:avLst/>
          <a:gdLst/>
          <a:ahLst/>
          <a:cxnLst/>
          <a:rect l="0" t="0" r="0" b="0"/>
          <a:pathLst>
            <a:path>
              <a:moveTo>
                <a:pt x="0" y="45720"/>
              </a:moveTo>
              <a:lnTo>
                <a:pt x="468387" y="45720"/>
              </a:lnTo>
            </a:path>
          </a:pathLst>
        </a:custGeom>
        <a:noFill/>
        <a:ln w="6350" cap="flat" cmpd="sng" algn="in">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1453" y="894208"/>
        <a:ext cx="24949" cy="4989"/>
      </dsp:txXfrm>
    </dsp:sp>
    <dsp:sp modelId="{E63DD2CE-9232-8742-AED0-F398E4B22FB7}">
      <dsp:nvSpPr>
        <dsp:cNvPr id="0" name=""/>
        <dsp:cNvSpPr/>
      </dsp:nvSpPr>
      <dsp:spPr>
        <a:xfrm>
          <a:off x="2025" y="245850"/>
          <a:ext cx="2169509" cy="1301705"/>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308" tIns="111589" rIns="106308" bIns="111589" numCol="1" spcCol="1270" anchor="ctr" anchorCtr="0">
          <a:noAutofit/>
        </a:bodyPr>
        <a:lstStyle/>
        <a:p>
          <a:pPr marL="0" lvl="0" indent="0" algn="ctr" defTabSz="711200">
            <a:lnSpc>
              <a:spcPct val="90000"/>
            </a:lnSpc>
            <a:spcBef>
              <a:spcPct val="0"/>
            </a:spcBef>
            <a:spcAft>
              <a:spcPct val="35000"/>
            </a:spcAft>
            <a:buNone/>
          </a:pPr>
          <a:r>
            <a:rPr lang="en-US" sz="1600" kern="1200"/>
            <a:t>Higher screen time correlates with elevated symptoms of anxiety and depression.</a:t>
          </a:r>
        </a:p>
      </dsp:txBody>
      <dsp:txXfrm>
        <a:off x="2025" y="245850"/>
        <a:ext cx="2169509" cy="1301705"/>
      </dsp:txXfrm>
    </dsp:sp>
    <dsp:sp modelId="{FA7B372C-375E-A249-BCD2-28F8775B9345}">
      <dsp:nvSpPr>
        <dsp:cNvPr id="0" name=""/>
        <dsp:cNvSpPr/>
      </dsp:nvSpPr>
      <dsp:spPr>
        <a:xfrm>
          <a:off x="4838231" y="850983"/>
          <a:ext cx="468387" cy="91440"/>
        </a:xfrm>
        <a:custGeom>
          <a:avLst/>
          <a:gdLst/>
          <a:ahLst/>
          <a:cxnLst/>
          <a:rect l="0" t="0" r="0" b="0"/>
          <a:pathLst>
            <a:path>
              <a:moveTo>
                <a:pt x="0" y="45720"/>
              </a:moveTo>
              <a:lnTo>
                <a:pt x="468387" y="45720"/>
              </a:lnTo>
            </a:path>
          </a:pathLst>
        </a:custGeom>
        <a:noFill/>
        <a:ln w="6350" cap="flat" cmpd="sng" algn="in">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9950" y="894208"/>
        <a:ext cx="24949" cy="4989"/>
      </dsp:txXfrm>
    </dsp:sp>
    <dsp:sp modelId="{9076136D-D873-514A-869E-558AEFA7D11D}">
      <dsp:nvSpPr>
        <dsp:cNvPr id="0" name=""/>
        <dsp:cNvSpPr/>
      </dsp:nvSpPr>
      <dsp:spPr>
        <a:xfrm>
          <a:off x="2670521" y="245850"/>
          <a:ext cx="2169509" cy="1301705"/>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308" tIns="111589" rIns="106308" bIns="111589" numCol="1" spcCol="1270" anchor="ctr" anchorCtr="0">
          <a:noAutofit/>
        </a:bodyPr>
        <a:lstStyle/>
        <a:p>
          <a:pPr marL="0" lvl="0" indent="0" algn="ctr" defTabSz="711200">
            <a:lnSpc>
              <a:spcPct val="90000"/>
            </a:lnSpc>
            <a:spcBef>
              <a:spcPct val="0"/>
            </a:spcBef>
            <a:spcAft>
              <a:spcPct val="35000"/>
            </a:spcAft>
            <a:buNone/>
          </a:pPr>
          <a:r>
            <a:rPr lang="en-US" sz="1600" kern="1200"/>
            <a:t>Excessive screentime linked to decreased social coping skills.</a:t>
          </a:r>
        </a:p>
      </dsp:txBody>
      <dsp:txXfrm>
        <a:off x="2670521" y="245850"/>
        <a:ext cx="2169509" cy="1301705"/>
      </dsp:txXfrm>
    </dsp:sp>
    <dsp:sp modelId="{481733B4-1729-AF48-BF0C-110144F35AE3}">
      <dsp:nvSpPr>
        <dsp:cNvPr id="0" name=""/>
        <dsp:cNvSpPr/>
      </dsp:nvSpPr>
      <dsp:spPr>
        <a:xfrm>
          <a:off x="7506728" y="850983"/>
          <a:ext cx="468387" cy="91440"/>
        </a:xfrm>
        <a:custGeom>
          <a:avLst/>
          <a:gdLst/>
          <a:ahLst/>
          <a:cxnLst/>
          <a:rect l="0" t="0" r="0" b="0"/>
          <a:pathLst>
            <a:path>
              <a:moveTo>
                <a:pt x="0" y="45720"/>
              </a:moveTo>
              <a:lnTo>
                <a:pt x="468387" y="45720"/>
              </a:lnTo>
            </a:path>
          </a:pathLst>
        </a:custGeom>
        <a:noFill/>
        <a:ln w="6350" cap="flat" cmpd="sng" algn="in">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28446" y="894208"/>
        <a:ext cx="24949" cy="4989"/>
      </dsp:txXfrm>
    </dsp:sp>
    <dsp:sp modelId="{A2FAE493-3E5D-3E45-A62E-B2967FE0F86E}">
      <dsp:nvSpPr>
        <dsp:cNvPr id="0" name=""/>
        <dsp:cNvSpPr/>
      </dsp:nvSpPr>
      <dsp:spPr>
        <a:xfrm>
          <a:off x="5339018" y="245850"/>
          <a:ext cx="2169509" cy="1301705"/>
        </a:xfrm>
        <a:prstGeom prst="rect">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308" tIns="111589" rIns="106308" bIns="111589" numCol="1" spcCol="1270" anchor="ctr" anchorCtr="0">
          <a:noAutofit/>
        </a:bodyPr>
        <a:lstStyle/>
        <a:p>
          <a:pPr marL="0" lvl="0" indent="0" algn="ctr" defTabSz="711200">
            <a:lnSpc>
              <a:spcPct val="90000"/>
            </a:lnSpc>
            <a:spcBef>
              <a:spcPct val="0"/>
            </a:spcBef>
            <a:spcAft>
              <a:spcPct val="35000"/>
            </a:spcAft>
            <a:buNone/>
          </a:pPr>
          <a:r>
            <a:rPr lang="en-US" sz="1600" kern="1200"/>
            <a:t>Development of craving behaviors that resemble substance dependence.</a:t>
          </a:r>
        </a:p>
      </dsp:txBody>
      <dsp:txXfrm>
        <a:off x="5339018" y="245850"/>
        <a:ext cx="2169509" cy="1301705"/>
      </dsp:txXfrm>
    </dsp:sp>
    <dsp:sp modelId="{960CC6BF-394C-5949-9059-E8DE09C0C581}">
      <dsp:nvSpPr>
        <dsp:cNvPr id="0" name=""/>
        <dsp:cNvSpPr/>
      </dsp:nvSpPr>
      <dsp:spPr>
        <a:xfrm>
          <a:off x="1086780" y="1545756"/>
          <a:ext cx="8005489" cy="468387"/>
        </a:xfrm>
        <a:custGeom>
          <a:avLst/>
          <a:gdLst/>
          <a:ahLst/>
          <a:cxnLst/>
          <a:rect l="0" t="0" r="0" b="0"/>
          <a:pathLst>
            <a:path>
              <a:moveTo>
                <a:pt x="8005489" y="0"/>
              </a:moveTo>
              <a:lnTo>
                <a:pt x="8005489" y="251293"/>
              </a:lnTo>
              <a:lnTo>
                <a:pt x="0" y="251293"/>
              </a:lnTo>
              <a:lnTo>
                <a:pt x="0" y="468387"/>
              </a:lnTo>
            </a:path>
          </a:pathLst>
        </a:custGeom>
        <a:noFill/>
        <a:ln w="6350" cap="flat" cmpd="sng" algn="in">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888999" y="1777455"/>
        <a:ext cx="401051" cy="4989"/>
      </dsp:txXfrm>
    </dsp:sp>
    <dsp:sp modelId="{F631A84D-ED18-0747-A96E-6E3BCFB98299}">
      <dsp:nvSpPr>
        <dsp:cNvPr id="0" name=""/>
        <dsp:cNvSpPr/>
      </dsp:nvSpPr>
      <dsp:spPr>
        <a:xfrm>
          <a:off x="8007515" y="245850"/>
          <a:ext cx="2169509" cy="1301705"/>
        </a:xfrm>
        <a:prstGeom prst="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308" tIns="111589" rIns="106308" bIns="111589" numCol="1" spcCol="1270" anchor="ctr" anchorCtr="0">
          <a:noAutofit/>
        </a:bodyPr>
        <a:lstStyle/>
        <a:p>
          <a:pPr marL="0" lvl="0" indent="0" algn="ctr" defTabSz="711200">
            <a:lnSpc>
              <a:spcPct val="90000"/>
            </a:lnSpc>
            <a:spcBef>
              <a:spcPct val="0"/>
            </a:spcBef>
            <a:spcAft>
              <a:spcPct val="35000"/>
            </a:spcAft>
            <a:buNone/>
          </a:pPr>
          <a:r>
            <a:rPr lang="en-US" sz="1600" kern="1200"/>
            <a:t>Impulsive behaviors and attention issues.</a:t>
          </a:r>
        </a:p>
      </dsp:txBody>
      <dsp:txXfrm>
        <a:off x="8007515" y="245850"/>
        <a:ext cx="2169509" cy="1301705"/>
      </dsp:txXfrm>
    </dsp:sp>
    <dsp:sp modelId="{4C2C613D-4999-2B4B-9795-A0A79D9E9295}">
      <dsp:nvSpPr>
        <dsp:cNvPr id="0" name=""/>
        <dsp:cNvSpPr/>
      </dsp:nvSpPr>
      <dsp:spPr>
        <a:xfrm>
          <a:off x="2169734" y="2651676"/>
          <a:ext cx="468387" cy="91440"/>
        </a:xfrm>
        <a:custGeom>
          <a:avLst/>
          <a:gdLst/>
          <a:ahLst/>
          <a:cxnLst/>
          <a:rect l="0" t="0" r="0" b="0"/>
          <a:pathLst>
            <a:path>
              <a:moveTo>
                <a:pt x="0" y="45720"/>
              </a:moveTo>
              <a:lnTo>
                <a:pt x="468387" y="45720"/>
              </a:lnTo>
            </a:path>
          </a:pathLst>
        </a:custGeom>
        <a:noFill/>
        <a:ln w="6350" cap="flat" cmpd="sng" algn="in">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1453" y="2694901"/>
        <a:ext cx="24949" cy="4989"/>
      </dsp:txXfrm>
    </dsp:sp>
    <dsp:sp modelId="{F49AB6F2-6657-3245-AAA1-4CECCABE8EDD}">
      <dsp:nvSpPr>
        <dsp:cNvPr id="0" name=""/>
        <dsp:cNvSpPr/>
      </dsp:nvSpPr>
      <dsp:spPr>
        <a:xfrm>
          <a:off x="2025" y="2046543"/>
          <a:ext cx="2169509" cy="1301705"/>
        </a:xfrm>
        <a:prstGeom prst="rect">
          <a:avLst/>
        </a:prstGeom>
        <a:solidFill>
          <a:schemeClr val="accent6">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308" tIns="111589" rIns="106308" bIns="111589" numCol="1" spcCol="1270" anchor="ctr" anchorCtr="0">
          <a:noAutofit/>
        </a:bodyPr>
        <a:lstStyle/>
        <a:p>
          <a:pPr marL="0" lvl="0" indent="0" algn="ctr" defTabSz="711200">
            <a:lnSpc>
              <a:spcPct val="90000"/>
            </a:lnSpc>
            <a:spcBef>
              <a:spcPct val="0"/>
            </a:spcBef>
            <a:spcAft>
              <a:spcPct val="35000"/>
            </a:spcAft>
            <a:buNone/>
          </a:pPr>
          <a:r>
            <a:rPr lang="en-US" sz="1600" kern="1200"/>
            <a:t>Structural changes in the brain related to cognitive control and emotional regulation.</a:t>
          </a:r>
        </a:p>
      </dsp:txBody>
      <dsp:txXfrm>
        <a:off x="2025" y="2046543"/>
        <a:ext cx="2169509" cy="1301705"/>
      </dsp:txXfrm>
    </dsp:sp>
    <dsp:sp modelId="{8301931D-BD48-42E5-A2DF-D4C386652D73}">
      <dsp:nvSpPr>
        <dsp:cNvPr id="0" name=""/>
        <dsp:cNvSpPr/>
      </dsp:nvSpPr>
      <dsp:spPr>
        <a:xfrm>
          <a:off x="4838231" y="2651676"/>
          <a:ext cx="468387" cy="91440"/>
        </a:xfrm>
        <a:custGeom>
          <a:avLst/>
          <a:gdLst/>
          <a:ahLst/>
          <a:cxnLst/>
          <a:rect l="0" t="0" r="0" b="0"/>
          <a:pathLst>
            <a:path>
              <a:moveTo>
                <a:pt x="0" y="45720"/>
              </a:moveTo>
              <a:lnTo>
                <a:pt x="468387" y="45720"/>
              </a:lnTo>
            </a:path>
          </a:pathLst>
        </a:custGeom>
        <a:noFill/>
        <a:ln w="6350" cap="flat" cmpd="sng" algn="in">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9950" y="2694901"/>
        <a:ext cx="24949" cy="4989"/>
      </dsp:txXfrm>
    </dsp:sp>
    <dsp:sp modelId="{8C6AAE31-49C1-6B41-AC59-4499D2EAFD20}">
      <dsp:nvSpPr>
        <dsp:cNvPr id="0" name=""/>
        <dsp:cNvSpPr/>
      </dsp:nvSpPr>
      <dsp:spPr>
        <a:xfrm>
          <a:off x="2670521" y="2046543"/>
          <a:ext cx="2169509" cy="1301705"/>
        </a:xfrm>
        <a:prstGeom prst="rect">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308" tIns="111589" rIns="106308" bIns="111589" numCol="1" spcCol="1270" anchor="ctr" anchorCtr="0">
          <a:noAutofit/>
        </a:bodyPr>
        <a:lstStyle/>
        <a:p>
          <a:pPr marL="0" lvl="0" indent="0" algn="ctr" defTabSz="711200">
            <a:lnSpc>
              <a:spcPct val="90000"/>
            </a:lnSpc>
            <a:spcBef>
              <a:spcPct val="0"/>
            </a:spcBef>
            <a:spcAft>
              <a:spcPct val="35000"/>
            </a:spcAft>
            <a:buNone/>
          </a:pPr>
          <a:r>
            <a:rPr lang="en-US" sz="1600" kern="1200"/>
            <a:t>Lower well-being, less curiosity, self control, and emotional stability.</a:t>
          </a:r>
        </a:p>
      </dsp:txBody>
      <dsp:txXfrm>
        <a:off x="2670521" y="2046543"/>
        <a:ext cx="2169509" cy="1301705"/>
      </dsp:txXfrm>
    </dsp:sp>
    <dsp:sp modelId="{881BA810-8AC9-41F3-9732-102CBB5CD8BC}">
      <dsp:nvSpPr>
        <dsp:cNvPr id="0" name=""/>
        <dsp:cNvSpPr/>
      </dsp:nvSpPr>
      <dsp:spPr>
        <a:xfrm>
          <a:off x="5339018" y="2046543"/>
          <a:ext cx="2169509" cy="1301705"/>
        </a:xfrm>
        <a:prstGeom prst="rect">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308" tIns="111589" rIns="106308" bIns="111589" numCol="1" spcCol="1270" anchor="ctr" anchorCtr="0">
          <a:noAutofit/>
        </a:bodyPr>
        <a:lstStyle/>
        <a:p>
          <a:pPr marL="0" lvl="0" indent="0" algn="ctr" defTabSz="711200" rtl="0">
            <a:lnSpc>
              <a:spcPct val="90000"/>
            </a:lnSpc>
            <a:spcBef>
              <a:spcPct val="0"/>
            </a:spcBef>
            <a:spcAft>
              <a:spcPct val="35000"/>
            </a:spcAft>
            <a:buNone/>
          </a:pPr>
          <a:r>
            <a:rPr lang="en-US" sz="1600" kern="1200">
              <a:latin typeface="Impact" panose="020B0806030902050204"/>
            </a:rPr>
            <a:t>Loneliness: disconnection from self and others</a:t>
          </a:r>
        </a:p>
      </dsp:txBody>
      <dsp:txXfrm>
        <a:off x="5339018" y="2046543"/>
        <a:ext cx="2169509" cy="13017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76D7D7-2992-2841-9735-7E8C4C5553D9}">
      <dsp:nvSpPr>
        <dsp:cNvPr id="0" name=""/>
        <dsp:cNvSpPr/>
      </dsp:nvSpPr>
      <dsp:spPr>
        <a:xfrm>
          <a:off x="0" y="401152"/>
          <a:ext cx="6254749" cy="540540"/>
        </a:xfrm>
        <a:prstGeom prst="roundRect">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b="1" kern="1200"/>
            <a:t>"What if something bad happens to Mom or Dad?"</a:t>
          </a:r>
          <a:br>
            <a:rPr lang="en-CA" sz="1400" kern="1200"/>
          </a:br>
          <a:r>
            <a:rPr lang="en-CA" sz="1400" kern="1200"/>
            <a:t>→ Fear of separation or losing a loved one.</a:t>
          </a:r>
          <a:endParaRPr lang="en-US" sz="1400" kern="1200"/>
        </a:p>
      </dsp:txBody>
      <dsp:txXfrm>
        <a:off x="26387" y="427539"/>
        <a:ext cx="6201975" cy="487766"/>
      </dsp:txXfrm>
    </dsp:sp>
    <dsp:sp modelId="{3737D423-AD44-0048-BD4A-B2F7BA9A7796}">
      <dsp:nvSpPr>
        <dsp:cNvPr id="0" name=""/>
        <dsp:cNvSpPr/>
      </dsp:nvSpPr>
      <dsp:spPr>
        <a:xfrm>
          <a:off x="0" y="982012"/>
          <a:ext cx="6254749" cy="540540"/>
        </a:xfrm>
        <a:prstGeom prst="roundRect">
          <a:avLst/>
        </a:prstGeom>
        <a:solidFill>
          <a:schemeClr val="accent5">
            <a:hueOff val="2730669"/>
            <a:satOff val="-5834"/>
            <a:lumOff val="-2437"/>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b="1" kern="1200"/>
            <a:t>"I don’t want to go to school—I’m scared I’ll mess up."</a:t>
          </a:r>
          <a:br>
            <a:rPr lang="en-CA" sz="1400" kern="1200"/>
          </a:br>
          <a:r>
            <a:rPr lang="en-CA" sz="1400" kern="1200"/>
            <a:t>→ Fear of failure, perfectionism, or performance anxiety.</a:t>
          </a:r>
          <a:endParaRPr lang="en-US" sz="1400" kern="1200"/>
        </a:p>
      </dsp:txBody>
      <dsp:txXfrm>
        <a:off x="26387" y="1008399"/>
        <a:ext cx="6201975" cy="487766"/>
      </dsp:txXfrm>
    </dsp:sp>
    <dsp:sp modelId="{54E3C2DF-ED04-8845-8FBA-E66631450C2C}">
      <dsp:nvSpPr>
        <dsp:cNvPr id="0" name=""/>
        <dsp:cNvSpPr/>
      </dsp:nvSpPr>
      <dsp:spPr>
        <a:xfrm>
          <a:off x="0" y="1562872"/>
          <a:ext cx="6254749" cy="540540"/>
        </a:xfrm>
        <a:prstGeom prst="roundRect">
          <a:avLst/>
        </a:prstGeom>
        <a:solidFill>
          <a:schemeClr val="accent5">
            <a:hueOff val="5461338"/>
            <a:satOff val="-11668"/>
            <a:lumOff val="-4874"/>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b="1" kern="1200"/>
            <a:t>"Nobody played with me at recess. What if I don’t have any friends?"</a:t>
          </a:r>
          <a:br>
            <a:rPr lang="en-CA" sz="1400" kern="1200"/>
          </a:br>
          <a:r>
            <a:rPr lang="en-CA" sz="1400" kern="1200"/>
            <a:t>→ Fear of rejection or social anxiety.</a:t>
          </a:r>
          <a:endParaRPr lang="en-US" sz="1400" kern="1200"/>
        </a:p>
      </dsp:txBody>
      <dsp:txXfrm>
        <a:off x="26387" y="1589259"/>
        <a:ext cx="6201975" cy="487766"/>
      </dsp:txXfrm>
    </dsp:sp>
    <dsp:sp modelId="{869DCE5F-ECFC-714E-B591-E063F7635E95}">
      <dsp:nvSpPr>
        <dsp:cNvPr id="0" name=""/>
        <dsp:cNvSpPr/>
      </dsp:nvSpPr>
      <dsp:spPr>
        <a:xfrm>
          <a:off x="0" y="2143732"/>
          <a:ext cx="6254749" cy="540540"/>
        </a:xfrm>
        <a:prstGeom prst="roundRect">
          <a:avLst/>
        </a:prstGeom>
        <a:solidFill>
          <a:schemeClr val="accent5">
            <a:hueOff val="8192006"/>
            <a:satOff val="-17502"/>
            <a:lumOff val="-7311"/>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b="1" kern="1200"/>
            <a:t>"I don’t want to sleep alone. What if there are burglars or monsters?"</a:t>
          </a:r>
          <a:br>
            <a:rPr lang="en-CA" sz="1400" kern="1200"/>
          </a:br>
          <a:r>
            <a:rPr lang="en-CA" sz="1400" kern="1200"/>
            <a:t>→ Fear of the dark or nighttime worries.</a:t>
          </a:r>
          <a:endParaRPr lang="en-US" sz="1400" kern="1200"/>
        </a:p>
      </dsp:txBody>
      <dsp:txXfrm>
        <a:off x="26387" y="2170119"/>
        <a:ext cx="6201975" cy="487766"/>
      </dsp:txXfrm>
    </dsp:sp>
    <dsp:sp modelId="{E87028F8-EE12-5B47-9E3C-68067B955376}">
      <dsp:nvSpPr>
        <dsp:cNvPr id="0" name=""/>
        <dsp:cNvSpPr/>
      </dsp:nvSpPr>
      <dsp:spPr>
        <a:xfrm>
          <a:off x="0" y="2724592"/>
          <a:ext cx="6254749" cy="540540"/>
        </a:xfrm>
        <a:prstGeom prst="roundRect">
          <a:avLst/>
        </a:prstGeom>
        <a:solidFill>
          <a:schemeClr val="accent5">
            <a:hueOff val="10922675"/>
            <a:satOff val="-23335"/>
            <a:lumOff val="-974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b="1" kern="1200"/>
            <a:t>"What if I say something dumb and everyone laughs?"</a:t>
          </a:r>
          <a:br>
            <a:rPr lang="en-CA" sz="1400" kern="1200"/>
          </a:br>
          <a:r>
            <a:rPr lang="en-CA" sz="1400" kern="1200"/>
            <a:t>→ Fear of embarrassment or being judged.</a:t>
          </a:r>
          <a:endParaRPr lang="en-US" sz="1400" kern="1200"/>
        </a:p>
      </dsp:txBody>
      <dsp:txXfrm>
        <a:off x="26387" y="2750979"/>
        <a:ext cx="6201975" cy="487766"/>
      </dsp:txXfrm>
    </dsp:sp>
    <dsp:sp modelId="{9584937B-ED64-9743-BBE3-5BCD0838BF3B}">
      <dsp:nvSpPr>
        <dsp:cNvPr id="0" name=""/>
        <dsp:cNvSpPr/>
      </dsp:nvSpPr>
      <dsp:spPr>
        <a:xfrm>
          <a:off x="0" y="3305452"/>
          <a:ext cx="6254749" cy="540540"/>
        </a:xfrm>
        <a:prstGeom prst="roundRect">
          <a:avLst/>
        </a:prstGeom>
        <a:solidFill>
          <a:schemeClr val="accent5">
            <a:hueOff val="13653344"/>
            <a:satOff val="-29169"/>
            <a:lumOff val="-12185"/>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b="1" kern="1200"/>
            <a:t>"I don’t want to go to soccer practice. I’m not as good as the other kids."</a:t>
          </a:r>
          <a:br>
            <a:rPr lang="en-CA" sz="1400" kern="1200"/>
          </a:br>
          <a:r>
            <a:rPr lang="en-CA" sz="1400" kern="1200"/>
            <a:t>→ Fear of not being good enough or comparison anxiety.</a:t>
          </a:r>
          <a:endParaRPr lang="en-US" sz="1400" kern="1200"/>
        </a:p>
      </dsp:txBody>
      <dsp:txXfrm>
        <a:off x="26387" y="3331839"/>
        <a:ext cx="6201975" cy="487766"/>
      </dsp:txXfrm>
    </dsp:sp>
    <dsp:sp modelId="{D066A1B4-4E15-9643-8741-1CC00A79BF32}">
      <dsp:nvSpPr>
        <dsp:cNvPr id="0" name=""/>
        <dsp:cNvSpPr/>
      </dsp:nvSpPr>
      <dsp:spPr>
        <a:xfrm>
          <a:off x="0" y="3886312"/>
          <a:ext cx="6254749" cy="540540"/>
        </a:xfrm>
        <a:prstGeom prst="roundRect">
          <a:avLst/>
        </a:prstGeom>
        <a:solidFill>
          <a:schemeClr val="accent5">
            <a:hueOff val="16384012"/>
            <a:satOff val="-35003"/>
            <a:lumOff val="-14622"/>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b="1" kern="1200"/>
            <a:t>"What if there’s a fire, a tornado, or an earthquake?”</a:t>
          </a:r>
          <a:br>
            <a:rPr lang="en-CA" sz="1400" kern="1200"/>
          </a:br>
          <a:r>
            <a:rPr lang="en-CA" sz="1400" kern="1200"/>
            <a:t>→ Fear of real-world dangers beyond their control.</a:t>
          </a:r>
          <a:endParaRPr lang="en-US" sz="1400" kern="1200"/>
        </a:p>
      </dsp:txBody>
      <dsp:txXfrm>
        <a:off x="26387" y="3912699"/>
        <a:ext cx="6201975" cy="487766"/>
      </dsp:txXfrm>
    </dsp:sp>
    <dsp:sp modelId="{33873421-996E-8A4B-AAC5-804241D58BF5}">
      <dsp:nvSpPr>
        <dsp:cNvPr id="0" name=""/>
        <dsp:cNvSpPr/>
      </dsp:nvSpPr>
      <dsp:spPr>
        <a:xfrm>
          <a:off x="0" y="4467172"/>
          <a:ext cx="6254749" cy="540540"/>
        </a:xfrm>
        <a:prstGeom prst="roundRect">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CA" sz="1400" b="1" kern="1200"/>
            <a:t>”What if I throw up?”</a:t>
          </a:r>
          <a:endParaRPr lang="en-US" sz="1400" kern="1200"/>
        </a:p>
      </dsp:txBody>
      <dsp:txXfrm>
        <a:off x="26387" y="4493559"/>
        <a:ext cx="6201975" cy="487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209B5-924F-494C-B629-7D56CC7114A4}">
      <dsp:nvSpPr>
        <dsp:cNvPr id="0" name=""/>
        <dsp:cNvSpPr/>
      </dsp:nvSpPr>
      <dsp:spPr>
        <a:xfrm>
          <a:off x="58648" y="1925"/>
          <a:ext cx="4312179" cy="3494096"/>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A5DB96-443E-8745-9438-37548E1D6CE5}">
      <dsp:nvSpPr>
        <dsp:cNvPr id="0" name=""/>
        <dsp:cNvSpPr/>
      </dsp:nvSpPr>
      <dsp:spPr>
        <a:xfrm>
          <a:off x="537779" y="457099"/>
          <a:ext cx="4312179" cy="3494096"/>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shift from magical thinking to reality awareness:  A movement from believing in monsters to seeing the world more logically, which can introduce new fears about natural disasters, crime, accidents, death.  We may see a lot of overthinking and </a:t>
          </a:r>
          <a:r>
            <a:rPr lang="en-US" sz="1800" i="1" kern="1200" dirty="0"/>
            <a:t>what if </a:t>
          </a:r>
          <a:r>
            <a:rPr lang="en-US" sz="1800" kern="1200" dirty="0"/>
            <a:t>questions. </a:t>
          </a:r>
          <a:r>
            <a:rPr lang="en-US" sz="1800" kern="1200" dirty="0">
              <a:solidFill>
                <a:srgbClr val="C00000"/>
              </a:solidFill>
            </a:rPr>
            <a:t>TIP</a:t>
          </a:r>
          <a:r>
            <a:rPr lang="en-US" sz="1800" kern="1200" dirty="0"/>
            <a:t>:  normalize their fears and provide age appropriate reassure.  Instead of dismissing fears, validate and talk about safety strategies</a:t>
          </a:r>
          <a:r>
            <a:rPr lang="en-US" sz="1500" kern="1200" dirty="0"/>
            <a:t>.</a:t>
          </a:r>
        </a:p>
      </dsp:txBody>
      <dsp:txXfrm>
        <a:off x="640118" y="559438"/>
        <a:ext cx="4107501" cy="3289418"/>
      </dsp:txXfrm>
    </dsp:sp>
    <dsp:sp modelId="{A6A13225-F3A0-F844-A0AE-57FECC0409B6}">
      <dsp:nvSpPr>
        <dsp:cNvPr id="0" name=""/>
        <dsp:cNvSpPr/>
      </dsp:nvSpPr>
      <dsp:spPr>
        <a:xfrm>
          <a:off x="5329090" y="1925"/>
          <a:ext cx="4312179" cy="3571369"/>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6D885B-52CB-884C-9F82-EC2542753621}">
      <dsp:nvSpPr>
        <dsp:cNvPr id="0" name=""/>
        <dsp:cNvSpPr/>
      </dsp:nvSpPr>
      <dsp:spPr>
        <a:xfrm>
          <a:off x="5808221" y="457099"/>
          <a:ext cx="4312179" cy="3571369"/>
        </a:xfrm>
        <a:prstGeom prst="roundRect">
          <a:avLst>
            <a:gd name="adj" fmla="val 10000"/>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 growing desire to feel capable and in control.  This may look like resisting help from parents, but they still need emotional support.  Likewise, we might see perfectionism anxiety and the pressure they feel to get things right.  </a:t>
          </a:r>
          <a:r>
            <a:rPr lang="en-US" sz="1800" kern="1200" dirty="0">
              <a:solidFill>
                <a:srgbClr val="C00000"/>
              </a:solidFill>
            </a:rPr>
            <a:t>TIP:  </a:t>
          </a:r>
          <a:r>
            <a:rPr lang="en-US" sz="1800" kern="1200" dirty="0"/>
            <a:t>Normalize mistakes as part of a growth mindset.  Give them age-appropriate choices and responsibilities to build competence and confidence through small, low-risk decisions to help strengthen their sense of control.</a:t>
          </a:r>
        </a:p>
      </dsp:txBody>
      <dsp:txXfrm>
        <a:off x="5912823" y="561701"/>
        <a:ext cx="4102975" cy="33621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A6DAE5-4A91-114B-BBCD-058C9D89BE25}">
      <dsp:nvSpPr>
        <dsp:cNvPr id="0" name=""/>
        <dsp:cNvSpPr/>
      </dsp:nvSpPr>
      <dsp:spPr>
        <a:xfrm>
          <a:off x="0" y="0"/>
          <a:ext cx="10179050" cy="0"/>
        </a:xfrm>
        <a:prstGeom prst="line">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F9ED6A-3B69-F548-9D77-005730C2D69E}">
      <dsp:nvSpPr>
        <dsp:cNvPr id="0" name=""/>
        <dsp:cNvSpPr/>
      </dsp:nvSpPr>
      <dsp:spPr>
        <a:xfrm>
          <a:off x="0" y="0"/>
          <a:ext cx="10179050" cy="89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A child’s worries prevent them from engaging in normal activities such as:  going to school without extreme distress, playing with friends or engaging in social situations, sleeping through the night without excessive fears.</a:t>
          </a:r>
        </a:p>
      </dsp:txBody>
      <dsp:txXfrm>
        <a:off x="0" y="0"/>
        <a:ext cx="10179050" cy="898524"/>
      </dsp:txXfrm>
    </dsp:sp>
    <dsp:sp modelId="{BDC64BE9-2781-BF4D-A6B5-7BE13FD3BB5E}">
      <dsp:nvSpPr>
        <dsp:cNvPr id="0" name=""/>
        <dsp:cNvSpPr/>
      </dsp:nvSpPr>
      <dsp:spPr>
        <a:xfrm>
          <a:off x="0" y="898525"/>
          <a:ext cx="10179050" cy="0"/>
        </a:xfrm>
        <a:prstGeom prst="line">
          <a:avLst/>
        </a:prstGeom>
        <a:solidFill>
          <a:schemeClr val="accent2">
            <a:hueOff val="2079554"/>
            <a:satOff val="11835"/>
            <a:lumOff val="3660"/>
            <a:alphaOff val="0"/>
          </a:schemeClr>
        </a:solidFill>
        <a:ln w="12700" cap="flat" cmpd="sng" algn="in">
          <a:solidFill>
            <a:schemeClr val="accent2">
              <a:hueOff val="2079554"/>
              <a:satOff val="11835"/>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4A1A06-B321-964C-98D4-8893E505986A}">
      <dsp:nvSpPr>
        <dsp:cNvPr id="0" name=""/>
        <dsp:cNvSpPr/>
      </dsp:nvSpPr>
      <dsp:spPr>
        <a:xfrm>
          <a:off x="0" y="898524"/>
          <a:ext cx="10179050" cy="89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Physical symptoms without a medical cause:  stomach aches, headaches, nausea; muscle tension or unexplained pain; shortness of breath or rapid heartbeat.</a:t>
          </a:r>
        </a:p>
      </dsp:txBody>
      <dsp:txXfrm>
        <a:off x="0" y="898524"/>
        <a:ext cx="10179050" cy="898524"/>
      </dsp:txXfrm>
    </dsp:sp>
    <dsp:sp modelId="{D3B6C434-0277-FF4A-A178-A1E9574EB125}">
      <dsp:nvSpPr>
        <dsp:cNvPr id="0" name=""/>
        <dsp:cNvSpPr/>
      </dsp:nvSpPr>
      <dsp:spPr>
        <a:xfrm>
          <a:off x="0" y="1797050"/>
          <a:ext cx="10179050" cy="0"/>
        </a:xfrm>
        <a:prstGeom prst="line">
          <a:avLst/>
        </a:prstGeom>
        <a:solidFill>
          <a:schemeClr val="accent2">
            <a:hueOff val="4159108"/>
            <a:satOff val="23669"/>
            <a:lumOff val="7320"/>
            <a:alphaOff val="0"/>
          </a:schemeClr>
        </a:solidFill>
        <a:ln w="12700" cap="flat" cmpd="sng" algn="in">
          <a:solidFill>
            <a:schemeClr val="accent2">
              <a:hueOff val="4159108"/>
              <a:satOff val="23669"/>
              <a:lumOff val="73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E5070D-36AC-2643-A535-716F5FC8EC53}">
      <dsp:nvSpPr>
        <dsp:cNvPr id="0" name=""/>
        <dsp:cNvSpPr/>
      </dsp:nvSpPr>
      <dsp:spPr>
        <a:xfrm>
          <a:off x="0" y="1797049"/>
          <a:ext cx="10179050" cy="89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Excessive perfectionism and fear of failure:  rigid, self-critical thinking that can lead to avoidance of previously enjoyed activities, meltdowns or shutdowns when they make mistakes; a constant need for reassurance (did I do it right? Every few minutes)</a:t>
          </a:r>
        </a:p>
      </dsp:txBody>
      <dsp:txXfrm>
        <a:off x="0" y="1797049"/>
        <a:ext cx="10179050" cy="898524"/>
      </dsp:txXfrm>
    </dsp:sp>
    <dsp:sp modelId="{C2BBCFC3-F274-E344-9A82-721CF7BB95EC}">
      <dsp:nvSpPr>
        <dsp:cNvPr id="0" name=""/>
        <dsp:cNvSpPr/>
      </dsp:nvSpPr>
      <dsp:spPr>
        <a:xfrm>
          <a:off x="0" y="2695574"/>
          <a:ext cx="10179050" cy="0"/>
        </a:xfrm>
        <a:prstGeom prst="line">
          <a:avLst/>
        </a:prstGeom>
        <a:solidFill>
          <a:schemeClr val="accent2">
            <a:hueOff val="6238661"/>
            <a:satOff val="35504"/>
            <a:lumOff val="10980"/>
            <a:alphaOff val="0"/>
          </a:schemeClr>
        </a:solidFill>
        <a:ln w="12700" cap="flat" cmpd="sng" algn="in">
          <a:solidFill>
            <a:schemeClr val="accent2">
              <a:hueOff val="6238661"/>
              <a:satOff val="35504"/>
              <a:lumOff val="109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AEA294-32A8-9B44-89EB-BBCFAA5BBB3F}">
      <dsp:nvSpPr>
        <dsp:cNvPr id="0" name=""/>
        <dsp:cNvSpPr/>
      </dsp:nvSpPr>
      <dsp:spPr>
        <a:xfrm>
          <a:off x="0" y="2695574"/>
          <a:ext cx="10179050" cy="89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Extreme separation anxiety:  while some clinginess is normal, extra resources may help children who panic or have meltdowns when a parent leaves, or if a child has excessive fears about parent safety, or refuses to sleep alone, needing excessive reassurances.</a:t>
          </a:r>
        </a:p>
      </dsp:txBody>
      <dsp:txXfrm>
        <a:off x="0" y="2695574"/>
        <a:ext cx="10179050" cy="8985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5021D-7DD7-184A-9A0F-5639F4DD0A8D}">
      <dsp:nvSpPr>
        <dsp:cNvPr id="0" name=""/>
        <dsp:cNvSpPr/>
      </dsp:nvSpPr>
      <dsp:spPr>
        <a:xfrm>
          <a:off x="1198880" y="2496"/>
          <a:ext cx="4795520" cy="1292925"/>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046" tIns="328403" rIns="93046" bIns="328403" numCol="1" spcCol="1270" anchor="ctr" anchorCtr="0">
          <a:noAutofit/>
        </a:bodyPr>
        <a:lstStyle/>
        <a:p>
          <a:pPr marL="0" lvl="0" indent="0" algn="l" defTabSz="1022350">
            <a:lnSpc>
              <a:spcPct val="90000"/>
            </a:lnSpc>
            <a:spcBef>
              <a:spcPct val="0"/>
            </a:spcBef>
            <a:spcAft>
              <a:spcPct val="35000"/>
            </a:spcAft>
            <a:buNone/>
          </a:pPr>
          <a:r>
            <a:rPr lang="en-US" sz="2300" kern="1200" dirty="0"/>
            <a:t>helpless</a:t>
          </a:r>
        </a:p>
      </dsp:txBody>
      <dsp:txXfrm>
        <a:off x="1198880" y="2496"/>
        <a:ext cx="4795520" cy="1292925"/>
      </dsp:txXfrm>
    </dsp:sp>
    <dsp:sp modelId="{DB71DE8A-CC5F-604B-9AB5-AAFF81DBA7AE}">
      <dsp:nvSpPr>
        <dsp:cNvPr id="0" name=""/>
        <dsp:cNvSpPr/>
      </dsp:nvSpPr>
      <dsp:spPr>
        <a:xfrm>
          <a:off x="0" y="2496"/>
          <a:ext cx="1198880" cy="1292925"/>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41" tIns="127712" rIns="63441" bIns="127712" numCol="1" spcCol="1270" anchor="ctr" anchorCtr="0">
          <a:noAutofit/>
        </a:bodyPr>
        <a:lstStyle/>
        <a:p>
          <a:pPr marL="0" lvl="0" indent="0" algn="ctr" defTabSz="1244600">
            <a:lnSpc>
              <a:spcPct val="90000"/>
            </a:lnSpc>
            <a:spcBef>
              <a:spcPct val="0"/>
            </a:spcBef>
            <a:spcAft>
              <a:spcPct val="35000"/>
            </a:spcAft>
            <a:buNone/>
          </a:pPr>
          <a:r>
            <a:rPr lang="en-US" sz="2800" kern="1200"/>
            <a:t>Feeling</a:t>
          </a:r>
        </a:p>
      </dsp:txBody>
      <dsp:txXfrm>
        <a:off x="0" y="2496"/>
        <a:ext cx="1198880" cy="1292925"/>
      </dsp:txXfrm>
    </dsp:sp>
    <dsp:sp modelId="{EDE78E2D-17C4-1442-A806-AE7C8D198530}">
      <dsp:nvSpPr>
        <dsp:cNvPr id="0" name=""/>
        <dsp:cNvSpPr/>
      </dsp:nvSpPr>
      <dsp:spPr>
        <a:xfrm>
          <a:off x="1198880" y="1372997"/>
          <a:ext cx="4795520" cy="1292925"/>
        </a:xfrm>
        <a:prstGeom prst="rect">
          <a:avLst/>
        </a:prstGeom>
        <a:solidFill>
          <a:schemeClr val="accent2">
            <a:tint val="40000"/>
            <a:alpha val="90000"/>
            <a:hueOff val="2070328"/>
            <a:satOff val="9024"/>
            <a:lumOff val="981"/>
            <a:alphaOff val="0"/>
          </a:schemeClr>
        </a:solidFill>
        <a:ln w="12700" cap="flat" cmpd="sng" algn="in">
          <a:solidFill>
            <a:schemeClr val="accent2">
              <a:tint val="40000"/>
              <a:alpha val="90000"/>
              <a:hueOff val="2070328"/>
              <a:satOff val="9024"/>
              <a:lumOff val="9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046" tIns="328403" rIns="93046" bIns="328403" numCol="1" spcCol="1270" anchor="ctr" anchorCtr="0">
          <a:noAutofit/>
        </a:bodyPr>
        <a:lstStyle/>
        <a:p>
          <a:pPr marL="0" lvl="0" indent="0" algn="l" defTabSz="1022350">
            <a:lnSpc>
              <a:spcPct val="90000"/>
            </a:lnSpc>
            <a:spcBef>
              <a:spcPct val="0"/>
            </a:spcBef>
            <a:spcAft>
              <a:spcPct val="35000"/>
            </a:spcAft>
            <a:buNone/>
          </a:pPr>
          <a:r>
            <a:rPr lang="en-US" sz="2300" kern="1200" dirty="0"/>
            <a:t>guilty or inadequate</a:t>
          </a:r>
        </a:p>
      </dsp:txBody>
      <dsp:txXfrm>
        <a:off x="1198880" y="1372997"/>
        <a:ext cx="4795520" cy="1292925"/>
      </dsp:txXfrm>
    </dsp:sp>
    <dsp:sp modelId="{AE637802-19BB-8B43-A0CB-F4C1D369C913}">
      <dsp:nvSpPr>
        <dsp:cNvPr id="0" name=""/>
        <dsp:cNvSpPr/>
      </dsp:nvSpPr>
      <dsp:spPr>
        <a:xfrm>
          <a:off x="0" y="1372997"/>
          <a:ext cx="1198880" cy="1292925"/>
        </a:xfrm>
        <a:prstGeom prst="rect">
          <a:avLst/>
        </a:prstGeom>
        <a:solidFill>
          <a:schemeClr val="accent2">
            <a:hueOff val="2079554"/>
            <a:satOff val="11835"/>
            <a:lumOff val="3660"/>
            <a:alphaOff val="0"/>
          </a:schemeClr>
        </a:solidFill>
        <a:ln w="12700" cap="flat" cmpd="sng" algn="in">
          <a:solidFill>
            <a:schemeClr val="accent2">
              <a:hueOff val="2079554"/>
              <a:satOff val="11835"/>
              <a:lumOff val="366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41" tIns="127712" rIns="63441" bIns="127712" numCol="1" spcCol="1270" anchor="ctr" anchorCtr="0">
          <a:noAutofit/>
        </a:bodyPr>
        <a:lstStyle/>
        <a:p>
          <a:pPr marL="0" lvl="0" indent="0" algn="ctr" defTabSz="1244600">
            <a:lnSpc>
              <a:spcPct val="90000"/>
            </a:lnSpc>
            <a:spcBef>
              <a:spcPct val="0"/>
            </a:spcBef>
            <a:spcAft>
              <a:spcPct val="35000"/>
            </a:spcAft>
            <a:buNone/>
          </a:pPr>
          <a:r>
            <a:rPr lang="en-US" sz="2800" kern="1200"/>
            <a:t>Feeling</a:t>
          </a:r>
        </a:p>
      </dsp:txBody>
      <dsp:txXfrm>
        <a:off x="0" y="1372997"/>
        <a:ext cx="1198880" cy="1292925"/>
      </dsp:txXfrm>
    </dsp:sp>
    <dsp:sp modelId="{650084B4-47D7-AC4A-8BB6-5A1C6323379F}">
      <dsp:nvSpPr>
        <dsp:cNvPr id="0" name=""/>
        <dsp:cNvSpPr/>
      </dsp:nvSpPr>
      <dsp:spPr>
        <a:xfrm>
          <a:off x="1198880" y="2743498"/>
          <a:ext cx="4795520" cy="1292925"/>
        </a:xfrm>
        <a:prstGeom prst="rect">
          <a:avLst/>
        </a:prstGeom>
        <a:solidFill>
          <a:schemeClr val="accent2">
            <a:tint val="40000"/>
            <a:alpha val="90000"/>
            <a:hueOff val="4140656"/>
            <a:satOff val="18048"/>
            <a:lumOff val="1962"/>
            <a:alphaOff val="0"/>
          </a:schemeClr>
        </a:solidFill>
        <a:ln w="12700" cap="flat" cmpd="sng" algn="in">
          <a:solidFill>
            <a:schemeClr val="accent2">
              <a:tint val="40000"/>
              <a:alpha val="90000"/>
              <a:hueOff val="4140656"/>
              <a:satOff val="18048"/>
              <a:lumOff val="19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046" tIns="328403" rIns="93046" bIns="328403" numCol="1" spcCol="1270" anchor="ctr" anchorCtr="0">
          <a:noAutofit/>
        </a:bodyPr>
        <a:lstStyle/>
        <a:p>
          <a:pPr marL="0" lvl="0" indent="0" algn="l" defTabSz="1022350">
            <a:lnSpc>
              <a:spcPct val="90000"/>
            </a:lnSpc>
            <a:spcBef>
              <a:spcPct val="0"/>
            </a:spcBef>
            <a:spcAft>
              <a:spcPct val="35000"/>
            </a:spcAft>
            <a:buNone/>
          </a:pPr>
          <a:r>
            <a:rPr lang="en-US" sz="2300" kern="1200" dirty="0"/>
            <a:t>frustrated, annoyed, inconvenienced, disgusted, angry</a:t>
          </a:r>
        </a:p>
      </dsp:txBody>
      <dsp:txXfrm>
        <a:off x="1198880" y="2743498"/>
        <a:ext cx="4795520" cy="1292925"/>
      </dsp:txXfrm>
    </dsp:sp>
    <dsp:sp modelId="{FBC8D578-32AE-6441-8299-0A45A388DC4C}">
      <dsp:nvSpPr>
        <dsp:cNvPr id="0" name=""/>
        <dsp:cNvSpPr/>
      </dsp:nvSpPr>
      <dsp:spPr>
        <a:xfrm>
          <a:off x="0" y="2743498"/>
          <a:ext cx="1198880" cy="1292925"/>
        </a:xfrm>
        <a:prstGeom prst="rect">
          <a:avLst/>
        </a:prstGeom>
        <a:solidFill>
          <a:schemeClr val="accent2">
            <a:hueOff val="4159108"/>
            <a:satOff val="23669"/>
            <a:lumOff val="7320"/>
            <a:alphaOff val="0"/>
          </a:schemeClr>
        </a:solidFill>
        <a:ln w="12700" cap="flat" cmpd="sng" algn="in">
          <a:solidFill>
            <a:schemeClr val="accent2">
              <a:hueOff val="4159108"/>
              <a:satOff val="23669"/>
              <a:lumOff val="73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41" tIns="127712" rIns="63441" bIns="127712" numCol="1" spcCol="1270" anchor="ctr" anchorCtr="0">
          <a:noAutofit/>
        </a:bodyPr>
        <a:lstStyle/>
        <a:p>
          <a:pPr marL="0" lvl="0" indent="0" algn="ctr" defTabSz="1244600">
            <a:lnSpc>
              <a:spcPct val="90000"/>
            </a:lnSpc>
            <a:spcBef>
              <a:spcPct val="0"/>
            </a:spcBef>
            <a:spcAft>
              <a:spcPct val="35000"/>
            </a:spcAft>
            <a:buNone/>
          </a:pPr>
          <a:r>
            <a:rPr lang="en-US" sz="2800" kern="1200"/>
            <a:t>Feeling</a:t>
          </a:r>
        </a:p>
      </dsp:txBody>
      <dsp:txXfrm>
        <a:off x="0" y="2743498"/>
        <a:ext cx="1198880" cy="1292925"/>
      </dsp:txXfrm>
    </dsp:sp>
    <dsp:sp modelId="{E71C5D6E-F870-C347-8F1B-2DE9AAA3AC57}">
      <dsp:nvSpPr>
        <dsp:cNvPr id="0" name=""/>
        <dsp:cNvSpPr/>
      </dsp:nvSpPr>
      <dsp:spPr>
        <a:xfrm>
          <a:off x="1198880" y="4113999"/>
          <a:ext cx="4795520" cy="1292925"/>
        </a:xfrm>
        <a:prstGeom prst="rect">
          <a:avLst/>
        </a:prstGeom>
        <a:solidFill>
          <a:schemeClr val="accent2">
            <a:tint val="40000"/>
            <a:alpha val="90000"/>
            <a:hueOff val="6210984"/>
            <a:satOff val="27072"/>
            <a:lumOff val="2943"/>
            <a:alphaOff val="0"/>
          </a:schemeClr>
        </a:solidFill>
        <a:ln w="12700" cap="flat" cmpd="sng" algn="in">
          <a:solidFill>
            <a:schemeClr val="accent2">
              <a:tint val="40000"/>
              <a:alpha val="90000"/>
              <a:hueOff val="6210984"/>
              <a:satOff val="27072"/>
              <a:lumOff val="29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3046" tIns="328403" rIns="93046" bIns="328403" numCol="1" spcCol="1270" anchor="ctr" anchorCtr="0">
          <a:noAutofit/>
        </a:bodyPr>
        <a:lstStyle/>
        <a:p>
          <a:pPr marL="0" lvl="0" indent="0" algn="l" defTabSz="1022350">
            <a:lnSpc>
              <a:spcPct val="90000"/>
            </a:lnSpc>
            <a:spcBef>
              <a:spcPct val="0"/>
            </a:spcBef>
            <a:spcAft>
              <a:spcPct val="35000"/>
            </a:spcAft>
            <a:buNone/>
          </a:pPr>
          <a:r>
            <a:rPr lang="en-US" sz="2300" kern="1200" dirty="0"/>
            <a:t>overwhelmed.</a:t>
          </a:r>
        </a:p>
      </dsp:txBody>
      <dsp:txXfrm>
        <a:off x="1198880" y="4113999"/>
        <a:ext cx="4795520" cy="1292925"/>
      </dsp:txXfrm>
    </dsp:sp>
    <dsp:sp modelId="{B3234E00-62F9-EE46-B54A-C64593336616}">
      <dsp:nvSpPr>
        <dsp:cNvPr id="0" name=""/>
        <dsp:cNvSpPr/>
      </dsp:nvSpPr>
      <dsp:spPr>
        <a:xfrm>
          <a:off x="0" y="4113999"/>
          <a:ext cx="1198880" cy="1292925"/>
        </a:xfrm>
        <a:prstGeom prst="rect">
          <a:avLst/>
        </a:prstGeom>
        <a:solidFill>
          <a:schemeClr val="accent2">
            <a:hueOff val="6238661"/>
            <a:satOff val="35504"/>
            <a:lumOff val="10980"/>
            <a:alphaOff val="0"/>
          </a:schemeClr>
        </a:solidFill>
        <a:ln w="12700" cap="flat" cmpd="sng" algn="in">
          <a:solidFill>
            <a:schemeClr val="accent2">
              <a:hueOff val="6238661"/>
              <a:satOff val="35504"/>
              <a:lumOff val="1098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441" tIns="127712" rIns="63441" bIns="127712" numCol="1" spcCol="1270" anchor="ctr" anchorCtr="0">
          <a:noAutofit/>
        </a:bodyPr>
        <a:lstStyle/>
        <a:p>
          <a:pPr marL="0" lvl="0" indent="0" algn="ctr" defTabSz="1244600">
            <a:lnSpc>
              <a:spcPct val="90000"/>
            </a:lnSpc>
            <a:spcBef>
              <a:spcPct val="0"/>
            </a:spcBef>
            <a:spcAft>
              <a:spcPct val="35000"/>
            </a:spcAft>
            <a:buNone/>
          </a:pPr>
          <a:r>
            <a:rPr lang="en-US" sz="2800" kern="1200"/>
            <a:t>Feeling</a:t>
          </a:r>
        </a:p>
      </dsp:txBody>
      <dsp:txXfrm>
        <a:off x="0" y="4113999"/>
        <a:ext cx="1198880" cy="129292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4T18:48:57.828"/>
    </inkml:context>
    <inkml:brush xml:id="br0">
      <inkml:brushProperty name="width" value="0.035" units="cm"/>
      <inkml:brushProperty name="height" value="0.035" units="cm"/>
      <inkml:brushProperty name="color" value="#E71224"/>
    </inkml:brush>
  </inkml:definitions>
  <inkml:trace contextRef="#ctx0" brushRef="#br0">0 1951 24575,'0'-51'0,"0"18"0,0-41 0,0 26 0,0-8 0,0 0 0,0 0 0,12-17 0,-2 13 0,9-5 0,-6 18 0,-1 16 0,1-6 0,-1 12 0,1-12 0,-1 12 0,5-16 0,-4 8 0,4-2 0,-4 5 0,-1 0 0,0 4 0,0-4 0,0 0 0,0 5 0,5-5 0,-4 7 0,5-8 0,-6 6 0,5-5 0,1 7 0,1-7 0,3 5 0,-3-6 0,5 1 0,7 4 0,-5-4 0,11 4 0,5-9 0,16 1 0,6-3 0,-6 17 0,-16 4 0,-11 15 0,-1-4 0,-5 5 0,5 0 0,-7 0 0,1 0 0,-1 0 0,1 0 0,6 0 0,-5 5 0,5 1 0,0 7 0,-5 4 0,5-4 0,-6 9 0,-6-4 0,4 6 0,-9-1 0,9 1 0,-3 16 0,5-12 0,-5 19 0,4 2 0,-9-6 0,5 13 0,-6-10 0,0-6 0,1 7 0,-1-1 0,0-6 0,1 14 0,-1-13 0,0 5 0,-6-7 0,5-1 0,-11-6 0,10 5 0,-9-5 0,9 6 0,-9-6 0,9 5 0,-9-12 0,9 29 0,-3-10 0,-1 14 0,11 13 0,-9-2 0,4 9 0,-1-13 0,-11-11 0,10-14 0,-9 14 0,9-13 0,-9 5 0,9-7 0,-9-7 0,9 4 0,-10-4 0,10 0 0,-9 5 0,8-12 0,-9 12 0,10-12 0,-10 12 0,10-5 0,-10 0 0,5 4 0,-1-11 0,-3 23 0,8-3 0,-3-1 0,0-3 0,-2-18 0,1 1 0,-5-1 0,9 1 0,-8-1 0,8 0 0,-9 1 0,10-1 0,-10 1 0,9-1 0,-8 1 0,14 16 0,-8-12 0,10 19 0,-7-22 0,2 12 0,-6-12 0,4 12 0,2 5 0,1 10 0,3-7 0,-10 2 0,4-22 0,-5 5 0,1-6 0,3-1 0,-9 0 0,9-5 0,-3 4 0,-1-10 0,4 10 0,-4-10 0,10 15 0,2-8 0,10 14 0,-3-13 0,3 2 0,6-5 0,-13-5 0,11 0 0,-20-8 0,10-4 0,6 0 0,-8 0 0,13 0 0,-15 0 0,5 0 0,11 0 0,-8-5 0,8-1 0,-4-12 0,2-2 0,-1-4 0,16-11 0,-19 9 0,18-8 0,-4 1 0,17-14 0,-11 3 0,7-2 0,-20 7 0,-3 13 0,0-6 0,-9 9 0,11-11 0,-8 8 0,2-2 0,-11 6 0,-1 4 0,-3 0 0,3 2 0,-5 0 0,0 4 0,0-10 0,0 10 0,-5-5 0,4 1 0,-8-2 0,8 1 0,-9-5 0,9 4 0,-4 0 0,0-4 0,4 5 0,-4-17 0,6 8 0,0-8 0,0-7 0,0 14 0,1-21 0,-2 23 0,2-5 0,-1-17 0,5 0 0,-2-11 0,-3 9 0,-1 17 0,-4-5 0,5 6 0,0-1 0,-5-13 0,4 18 0,-4-17 0,11-5 0,-4 6 0,5-21 0,-6 31 0,0-20 0,-1 26 0,2-17 0,-2 12 0,1-7 0,11-16 0,-3 19 0,4-18 0,3 11 0,-7 2 0,3-1 0,0 5 0,-10 12 0,10-12 0,-6 12 0,7-5 0,-1 0 0,0 5 0,0-5 0,0 6 0,-1 1 0,1-1 0,-1 6 0,7-5 0,-5 10 0,5-10 0,-6 9 0,-1-2 0,18 4 0,4 5 0,16 2 0,-16 5 0,3 0 0,-23 0 0,12 0 0,-12 0 0,12 6 0,7 31 0,-7 3 0,9 26 0,-18-10 0,-6 0 0,-2 9 0,-5 2 0,0 0 0,0 6 0,-1-6 0,1 9 0,-6-1 0,-3 1 0,-6 0 0,0-10 0,0 8 0,0 18 0,0 6 0,0-42 0,0 0 0,0 29 0,0-11 0,0-26 0,0-2 0,0 0 0,0-5 0,0 13 0,7-6 0,-6 25 0,12-13 0,-12 22 0,11-32 0,2 38 0,1-41 0,5 32 0,-7-39 0,0 14 0,1-6 0,0 8 0,0 0 0,0 0 0,7 34 0,1-17 0,1 19 0,4-3 0,-12-34 0,5 16 0,-2-22 0,-4-15 0,4 13 0,-7-22 0,2 6 0,-2-8 0,1 0 0,0 1 0,0-1 0,-1 1 0,1-1 0,-1-5 0,1 4 0,-1-5 0,0 1 0,0-2 0,5 5 0,1 3 0,11 5 0,-10-1 0,4-11 0,-6 0 0,-4-7 0,10 2 0,-10-1 0,10 0 0,-10 0 0,5 0 0,-1 0 0,2-5 0,10 5 0,-4-10 0,4 9 0,-4-8 0,-1 3 0,1-5 0,6 0 0,-5 0 0,12 0 0,5-5 0,11-26 0,-1-9 0,-8-30 0,-19 17 0,-12-11 0,-7 7 0,-6-19 0,0-2-384,0 26 1,0-2 383,0 4 0,0-1 0,0-10 0,0 0 0,0-1 0,0 2 0,0 10 0,0-1 0,-4-26 0,-1-1-684,0 16 0,-1 1 684,-3-20 0,-1-1 0,1 8 0,0 2 0,-1 3 0,2 2 0,2 8 0,1 2-449,-3-8 0,0 1 449,3 13 0,1 1 0,-1-11 0,0 0 0,-3 5 0,1 1 0,6-4 0,0-1 0,-3-12 0,1 0 0,3 12 0,0 1 0,0-10 0,0-3 0,0-7 0,0 4 0,0-18 0,-1 18 0,2 1 0,6-5 0,2-9 0,7-7-352,6 17 352,-5-8 0,12 11 0,-7 8 665,1 2-665,3 9 1324,-5 8-1324,0 2 983,9-10-983,3-4 413,7-17-413,4 0 0,-17 24 0,3-1 0,-11 12 0,6 1 0,-6-2 0,10-4 0,-14 19 0,13-12 0,-15 16 0,10 1 0,-11 5 0,10-4 0,-4 5 0,0-7 0,4 6 0,-4-4 0,12 8 0,-4-3 0,10 4 0,-11 2 0,12-2 0,-5 1 0,0 4 0,9 3 0,-15 5 0,2 0 0,-6 0 0,-10 0 0,16 25 0,-13-9 0,9 37 0,-11-12 0,9 33 0,-5 6-210,-5-32 0,0 1 210,3 30 0,-2-22 0,-1 2-914,7 36 914,-6-29 0,0 2 0,-4-7 0,-1 0 0,1-1 0,0 2 0,-5 4 0,1 1 0,3-5 0,0 1 0,-7 8 0,0 3 0,3 10 0,-1 3 0,-2 5 0,-2-1 0,1-13 0,0 0 0,0 22 0,0-1 0,0-27 0,0 0 0,0-5 0,0 3 0,0-1 0,0 32 0,0-5-459,0-28 1,0-3 458,3 0 0,1-2 0,6 36-83,5-24 83,-7-23 0,0 2 0,8 33 0,-1-15 0,1 22 0,6-17 0,-5 1 0,6 7 0,-8-18 866,0 6-866,-1-14 0,0 5 0,0-8 957,0 0-957,0 0 511,0 0-511,0 0 0,0-8 0,17 23 0,-13-26 0,17 12 0,-10-10 0,-5-19 0,7 12 0,-8-16 0,4-1 0,7 1 0,-5 0 0,12-4 0,-12 2 0,5-3 0,11 5 0,-13-1 0,6-4 0,-1 3 0,-19-15 0,19 8 0,-15-13 0,-1 8 0,10-9 0,-14 4 0,14-5 0,-15 0 0,4 0 0,0 0 0,-4 0 0,15 0 0,-14 0 0,8 0 0,-5 0 0,-3 0 0,8 0 0,-3-11 0,1-9 0,-2-11 0,-2-34 0,0-7 0,-6 17 0,-1-10-519,-4-5 0,-1-9 1,-1-3 518,1 9 0,-1-3 0,0-2 0,-1-4-425,0 2 0,-1-5 1,0-1-1,0 0 0,-1 2 425,1-12 0,0 2 0,0 0 0,0 2 0,0 1 0,0 1 0,0 2 0,0 5-122,0-3 0,-1 6 1,2 2 121,3 8 0,1 2 0,-1 6 0,0-2 0,1 8 0,15-24 0,-13 42 0,5-1 1351,-5 7-1351,5-5 2248,1 6-2248,-1-8 446,1 7-446,5-5 0,-4 6 0,21-18 0,-6 6 0,9-6 0,15-18 0,-3-4 0,8-2-308,-26 30 0,0 1 308,14-12 0,15-16 0,3-2 0,-9 17 0,14-15-71,-25 26 71,13 0 0,-14 4 0,11 10 0,-12-3 0,5 6 614,-15 8-614,4 0 73,-11 8-73,12 4 0,-12 1 0,6 6 0,-8 0 0,25 0 0,-11 0 0,19 0 0,-17 0 0,7 13 0,19 14 0,-12 3 0,29 25 0,-21 10 0,-11-7 0,-1 26 0,-33-24 0,6 15 0,-7 1 0,0 9-351,-6-30 1,-1 1 350,1 28 0,-3 13 0,-3 1 0,-3 0-580,0-14 1,0-1 579,0 12 0,0 4 0,0-49 0,0 0 0,0 4 0,0 0-408,0 44 408,0-1 0,0 1-471,0-38 0,0 0 471,0-9 0,0 1 182,0 28 0,0 5-182,0 7 0,0 3 0,0-27 0,0 1 0,0 0 0,0 9 0,0 1 0,0-5 29,0 5 1,0-5-30,0-6 0,0-5 0,0 14 397,0-12-397,0-9 987,5-8-987,3-2 268,4-7-268,1-8 1135,-1 6-1135,0-12 0,0 0 0,0-3 0,-1-5 0,0 1 0,5 3 0,-4-9 0,3 3 0,-5-4 0,1-5 0,0-2 0,-1-4 0,1 0 0,-1 0 0,7 0 0,0 0 0,7 0 0,6-5 0,-5-2 0,15-10 0,-9-6 0,-2 4 0,-2-8 0,-9-1 0,11-15 0,-3-27 0,-8 12 0,-2-9 0,-7-22 0,-3-5-1273,3 3 0,-3-1 1273,-5 20 0,-1-1 0,-1 3 0,1-14 0,0 3 0,0-7 0,0-1 0,0 0 0,0 1 0,0-1 0,0 1 0,0 5 0,0 1-602,0-7 0,0 4 602,0 26 0,0-1 0,0-38 0,0 1 0,0 39 0,0 2 0,0-20 0,0-3 0,0 2 0,0-1 0,0-7 0,0-4 0,0 13 0,0-3 0,0 4 0,0-16 0,0 3 0,-1-1 0,2 8 0,6-10-306,-2 37 0,-1 0 306,5-44 0,5 10 0,-7 38 0,0-1 0,15-37 2288,-1 17-2288,-3 16 1324,-6 32-1324,5-1 750,-5 7-750,5 0 0,-7 7 0,1 4 0,5 1 0,-4 5 0,10 0 0,-4 0 0,12 0 0,12 0 0,7 0 0,2 0 0,3 0 0,-6 0 0,17 0 0,-7 13 0,15 3 0,-29 10 0,26 11 0,-33-3 0,5 0 0,1 4 0,17 28 0,-26-26 0,-1 1 0,12 35 0,-15 1-503,-13-29 1,-1 2 502,-3 6 0,0-1 0,-1-4 0,0 0 0,-2 7 0,-3 0 0,2 33 0,-5-14 0,-1 3 0,-2-19 0,-2-1 0,1 9 0,0 2 0,0 1 0,0-3 0,0-15 0,0-1 0,0 18 0,0 5 0,1 10 0,-2 4 0,0-25 0,-2 1 0,0 4 0,-2 19 0,-2 4 0,0-4-700,1-13 1,-1-3 0,0-2 699,-2 22 0,0-3 0,-4-2 0,2-4 0,9-28 0,1 0-359,-6 16 0,-1 0 359,4-16 0,1-6 0,-4 5 0,-2 8 860,-2-31-860,10 0 2114,-5 5-2114,6-18 847,0 10-847,0-11 0,0 5 0,0 0 0,0 1 0,0-1 0,0 1 0,0-1 0,0 5 0,0-3 0,0-3 0,5 5 0,-4-14 0,4 8 0,-1-10 0,-3-1 0,4 1 0,0-5 0,1-2 0,4-4 0,1 0 0,-1 5 0,1-4 0,0 4 0,-1 0 0,1-4 0,-1 3 0,1-4 0,-1 5 0,1-4 0,0 4 0,5-5 0,2 0 0,5 0 0,0 0 0,1 0 0,-6 0 0,4 0 0,-10 0 0,4 0 0,-6 0 0,1 0 0,0 0 0,-1 0 0,1 0 0,-1 0 0,1 0 0,-1 0 0,1-5 0,4-1 0,2-9 0,-1-1 0,-1-1 0,-4 2 0,-5 4 0,3 1 0,-8-1 0,9 5 0,-9-3 0,8 3 0,-7-4 0,7 4 0,-8-4 0,4 4 0,0 1 0,-4-5 0,3 4 0,1-4 0,-4-1 0,4-5 0,0 4 0,-4-4 0,4 5 0,-5 0 0,0-4 0,0 3 0,0-3 0,0 5 0,0-1 0,0 0 0,0 1 0,0-1 0,0 1 0,4 4 0,-3-4 0,4 5 0,-5-12 0,0 5 0,0-9 0,0 10 0,0-5 0,5-5 0,-3 2 0,3-9 0,0 11 0,-4-5 0,3 10 0,-4-5 0,0 7 0,0 9 0,35-49 0,35-42 0,-9 12 0,0 4 0,-19 21 0,8-11 0,2-4 0,-5 10 0,13-16 0,-9 12 0,1 0 0,7-9 0,1 2 0,-13 22 0,1-11 0,-16 27 0,-20 16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4T18:49:01.465"/>
    </inkml:context>
    <inkml:brush xml:id="br0">
      <inkml:brushProperty name="width" value="0.035" units="cm"/>
      <inkml:brushProperty name="height" value="0.035" units="cm"/>
      <inkml:brushProperty name="color" value="#E71224"/>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4T18:49:15.672"/>
    </inkml:context>
    <inkml:brush xml:id="br0">
      <inkml:brushProperty name="width" value="0.035" units="cm"/>
      <inkml:brushProperty name="height" value="0.035" units="cm"/>
      <inkml:brushProperty name="color" value="#E71224"/>
    </inkml:brush>
  </inkml:definitions>
  <inkml:trace contextRef="#ctx0" brushRef="#br0">1 0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4T18:54:05.308"/>
    </inkml:context>
    <inkml:brush xml:id="br0">
      <inkml:brushProperty name="width" value="0.035" units="cm"/>
      <inkml:brushProperty name="height" value="0.035" units="cm"/>
    </inkml:brush>
  </inkml:definitions>
  <inkml:trace contextRef="#ctx0" brushRef="#br0">1 1 24575,'0'0'0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2/24/25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2/24/25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2/24/25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2/24/25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2/24/25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2/24/25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2/24/25</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2/24/25</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2/24/25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0.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5.png"/><Relationship Id="rId4" Type="http://schemas.openxmlformats.org/officeDocument/2006/relationships/customXml" Target="../ink/ink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pxfuel.com/en/search?q=unhappy"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FfSbWc3O_5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76108-8458-6893-7ADD-4C9521650616}"/>
              </a:ext>
            </a:extLst>
          </p:cNvPr>
          <p:cNvSpPr>
            <a:spLocks noGrp="1"/>
          </p:cNvSpPr>
          <p:nvPr>
            <p:ph type="ctrTitle"/>
          </p:nvPr>
        </p:nvSpPr>
        <p:spPr/>
        <p:txBody>
          <a:bodyPr/>
          <a:lstStyle/>
          <a:p>
            <a:r>
              <a:rPr lang="en-US" dirty="0"/>
              <a:t>Anxiety</a:t>
            </a:r>
          </a:p>
        </p:txBody>
      </p:sp>
      <p:sp>
        <p:nvSpPr>
          <p:cNvPr id="3" name="Subtitle 2">
            <a:extLst>
              <a:ext uri="{FF2B5EF4-FFF2-40B4-BE49-F238E27FC236}">
                <a16:creationId xmlns:a16="http://schemas.microsoft.com/office/drawing/2014/main" id="{4A542327-4BDD-2822-68C1-913AE10CC04D}"/>
              </a:ext>
            </a:extLst>
          </p:cNvPr>
          <p:cNvSpPr>
            <a:spLocks noGrp="1"/>
          </p:cNvSpPr>
          <p:nvPr>
            <p:ph type="subTitle" idx="1"/>
          </p:nvPr>
        </p:nvSpPr>
        <p:spPr/>
        <p:txBody>
          <a:bodyPr/>
          <a:lstStyle/>
          <a:p>
            <a:r>
              <a:rPr lang="en-US" dirty="0" err="1"/>
              <a:t>Ics</a:t>
            </a:r>
            <a:r>
              <a:rPr lang="en-US" dirty="0"/>
              <a:t> presentation</a:t>
            </a:r>
          </a:p>
        </p:txBody>
      </p:sp>
    </p:spTree>
    <p:extLst>
      <p:ext uri="{BB962C8B-B14F-4D97-AF65-F5344CB8AC3E}">
        <p14:creationId xmlns:p14="http://schemas.microsoft.com/office/powerpoint/2010/main" val="1098648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7520F84D-966A-41CD-B818-16BF32EF1E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sp>
        <p:nvSpPr>
          <p:cNvPr id="23" name="Rectangle 22">
            <a:extLst>
              <a:ext uri="{FF2B5EF4-FFF2-40B4-BE49-F238E27FC236}">
                <a16:creationId xmlns:a16="http://schemas.microsoft.com/office/drawing/2014/main" id="{57510D23-E323-4577-A8EA-12C6C6019B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5" name="Rectangle 24">
            <a:extLst>
              <a:ext uri="{FF2B5EF4-FFF2-40B4-BE49-F238E27FC236}">
                <a16:creationId xmlns:a16="http://schemas.microsoft.com/office/drawing/2014/main" id="{AB4FFECA-0832-4FE3-B587-054A0F2D80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C8D132-39BF-4442-EE22-E5C4B4163987}"/>
              </a:ext>
            </a:extLst>
          </p:cNvPr>
          <p:cNvSpPr>
            <a:spLocks noGrp="1"/>
          </p:cNvSpPr>
          <p:nvPr>
            <p:ph type="title"/>
          </p:nvPr>
        </p:nvSpPr>
        <p:spPr>
          <a:xfrm>
            <a:off x="1580257" y="864911"/>
            <a:ext cx="9031484" cy="3467282"/>
          </a:xfrm>
        </p:spPr>
        <p:txBody>
          <a:bodyPr vert="horz" lIns="91440" tIns="45720" rIns="91440" bIns="45720" rtlCol="0" anchor="b">
            <a:normAutofit/>
          </a:bodyPr>
          <a:lstStyle/>
          <a:p>
            <a:pPr algn="ctr"/>
            <a:r>
              <a:rPr lang="en-US" sz="2000" spc="800" dirty="0">
                <a:latin typeface="American Typewriter" panose="02090604020004020304" pitchFamily="18" charset="77"/>
              </a:rPr>
              <a:t>While engagement and learning new skills are important for children, too much busyness contributes to anxiety.</a:t>
            </a:r>
            <a:br>
              <a:rPr lang="en-US" sz="2000" spc="800" dirty="0">
                <a:latin typeface="American Typewriter" panose="02090604020004020304" pitchFamily="18" charset="77"/>
              </a:rPr>
            </a:br>
            <a:br>
              <a:rPr lang="en-US" sz="2000" spc="800" dirty="0">
                <a:latin typeface="American Typewriter" panose="02090604020004020304" pitchFamily="18" charset="77"/>
              </a:rPr>
            </a:br>
            <a:r>
              <a:rPr lang="en-US" sz="2000" spc="800" dirty="0">
                <a:latin typeface="American Typewriter" panose="02090604020004020304" pitchFamily="18" charset="77"/>
              </a:rPr>
              <a:t>  Finding a balance between structured activities and free, unstructured time allows children to develop resilience, creativity, and emotional wellbeing.</a:t>
            </a:r>
          </a:p>
        </p:txBody>
      </p:sp>
      <p:sp>
        <p:nvSpPr>
          <p:cNvPr id="27" name="Freeform: Shape 26">
            <a:extLst>
              <a:ext uri="{FF2B5EF4-FFF2-40B4-BE49-F238E27FC236}">
                <a16:creationId xmlns:a16="http://schemas.microsoft.com/office/drawing/2014/main" id="{C65858E6-5C0F-4AAE-A1AC-29BA07FFEE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70707"/>
            <a:ext cx="12192000" cy="1787292"/>
          </a:xfrm>
          <a:custGeom>
            <a:avLst/>
            <a:gdLst>
              <a:gd name="connsiteX0" fmla="*/ 619389 w 12192000"/>
              <a:gd name="connsiteY0" fmla="*/ 0 h 1787292"/>
              <a:gd name="connsiteX1" fmla="*/ 687652 w 12192000"/>
              <a:gd name="connsiteY1" fmla="*/ 3175 h 1787292"/>
              <a:gd name="connsiteX2" fmla="*/ 747977 w 12192000"/>
              <a:gd name="connsiteY2" fmla="*/ 9525 h 1787292"/>
              <a:gd name="connsiteX3" fmla="*/ 800364 w 12192000"/>
              <a:gd name="connsiteY3" fmla="*/ 20637 h 1787292"/>
              <a:gd name="connsiteX4" fmla="*/ 846402 w 12192000"/>
              <a:gd name="connsiteY4" fmla="*/ 36512 h 1787292"/>
              <a:gd name="connsiteX5" fmla="*/ 887677 w 12192000"/>
              <a:gd name="connsiteY5" fmla="*/ 52387 h 1787292"/>
              <a:gd name="connsiteX6" fmla="*/ 924189 w 12192000"/>
              <a:gd name="connsiteY6" fmla="*/ 68262 h 1787292"/>
              <a:gd name="connsiteX7" fmla="*/ 962289 w 12192000"/>
              <a:gd name="connsiteY7" fmla="*/ 87312 h 1787292"/>
              <a:gd name="connsiteX8" fmla="*/ 1000389 w 12192000"/>
              <a:gd name="connsiteY8" fmla="*/ 106362 h 1787292"/>
              <a:gd name="connsiteX9" fmla="*/ 1036902 w 12192000"/>
              <a:gd name="connsiteY9" fmla="*/ 125412 h 1787292"/>
              <a:gd name="connsiteX10" fmla="*/ 1078177 w 12192000"/>
              <a:gd name="connsiteY10" fmla="*/ 141287 h 1787292"/>
              <a:gd name="connsiteX11" fmla="*/ 1124214 w 12192000"/>
              <a:gd name="connsiteY11" fmla="*/ 155575 h 1787292"/>
              <a:gd name="connsiteX12" fmla="*/ 1176602 w 12192000"/>
              <a:gd name="connsiteY12" fmla="*/ 166687 h 1787292"/>
              <a:gd name="connsiteX13" fmla="*/ 1236927 w 12192000"/>
              <a:gd name="connsiteY13" fmla="*/ 174625 h 1787292"/>
              <a:gd name="connsiteX14" fmla="*/ 1305189 w 12192000"/>
              <a:gd name="connsiteY14" fmla="*/ 176212 h 1787292"/>
              <a:gd name="connsiteX15" fmla="*/ 1373452 w 12192000"/>
              <a:gd name="connsiteY15" fmla="*/ 174625 h 1787292"/>
              <a:gd name="connsiteX16" fmla="*/ 1433777 w 12192000"/>
              <a:gd name="connsiteY16" fmla="*/ 166687 h 1787292"/>
              <a:gd name="connsiteX17" fmla="*/ 1486164 w 12192000"/>
              <a:gd name="connsiteY17" fmla="*/ 155575 h 1787292"/>
              <a:gd name="connsiteX18" fmla="*/ 1532202 w 12192000"/>
              <a:gd name="connsiteY18" fmla="*/ 141287 h 1787292"/>
              <a:gd name="connsiteX19" fmla="*/ 1573477 w 12192000"/>
              <a:gd name="connsiteY19" fmla="*/ 125412 h 1787292"/>
              <a:gd name="connsiteX20" fmla="*/ 1609989 w 12192000"/>
              <a:gd name="connsiteY20" fmla="*/ 106362 h 1787292"/>
              <a:gd name="connsiteX21" fmla="*/ 1648089 w 12192000"/>
              <a:gd name="connsiteY21" fmla="*/ 87312 h 1787292"/>
              <a:gd name="connsiteX22" fmla="*/ 1686189 w 12192000"/>
              <a:gd name="connsiteY22" fmla="*/ 68262 h 1787292"/>
              <a:gd name="connsiteX23" fmla="*/ 1722702 w 12192000"/>
              <a:gd name="connsiteY23" fmla="*/ 52387 h 1787292"/>
              <a:gd name="connsiteX24" fmla="*/ 1763977 w 12192000"/>
              <a:gd name="connsiteY24" fmla="*/ 36512 h 1787292"/>
              <a:gd name="connsiteX25" fmla="*/ 1810014 w 12192000"/>
              <a:gd name="connsiteY25" fmla="*/ 20637 h 1787292"/>
              <a:gd name="connsiteX26" fmla="*/ 1862402 w 12192000"/>
              <a:gd name="connsiteY26" fmla="*/ 9525 h 1787292"/>
              <a:gd name="connsiteX27" fmla="*/ 1922727 w 12192000"/>
              <a:gd name="connsiteY27" fmla="*/ 3175 h 1787292"/>
              <a:gd name="connsiteX28" fmla="*/ 1990989 w 12192000"/>
              <a:gd name="connsiteY28" fmla="*/ 0 h 1787292"/>
              <a:gd name="connsiteX29" fmla="*/ 2059252 w 12192000"/>
              <a:gd name="connsiteY29" fmla="*/ 3175 h 1787292"/>
              <a:gd name="connsiteX30" fmla="*/ 2119577 w 12192000"/>
              <a:gd name="connsiteY30" fmla="*/ 9525 h 1787292"/>
              <a:gd name="connsiteX31" fmla="*/ 2171964 w 12192000"/>
              <a:gd name="connsiteY31" fmla="*/ 20637 h 1787292"/>
              <a:gd name="connsiteX32" fmla="*/ 2218002 w 12192000"/>
              <a:gd name="connsiteY32" fmla="*/ 36512 h 1787292"/>
              <a:gd name="connsiteX33" fmla="*/ 2259277 w 12192000"/>
              <a:gd name="connsiteY33" fmla="*/ 52387 h 1787292"/>
              <a:gd name="connsiteX34" fmla="*/ 2295789 w 12192000"/>
              <a:gd name="connsiteY34" fmla="*/ 68262 h 1787292"/>
              <a:gd name="connsiteX35" fmla="*/ 2333889 w 12192000"/>
              <a:gd name="connsiteY35" fmla="*/ 87312 h 1787292"/>
              <a:gd name="connsiteX36" fmla="*/ 2371989 w 12192000"/>
              <a:gd name="connsiteY36" fmla="*/ 106362 h 1787292"/>
              <a:gd name="connsiteX37" fmla="*/ 2408502 w 12192000"/>
              <a:gd name="connsiteY37" fmla="*/ 125412 h 1787292"/>
              <a:gd name="connsiteX38" fmla="*/ 2449777 w 12192000"/>
              <a:gd name="connsiteY38" fmla="*/ 141287 h 1787292"/>
              <a:gd name="connsiteX39" fmla="*/ 2495814 w 12192000"/>
              <a:gd name="connsiteY39" fmla="*/ 155575 h 1787292"/>
              <a:gd name="connsiteX40" fmla="*/ 2548202 w 12192000"/>
              <a:gd name="connsiteY40" fmla="*/ 166687 h 1787292"/>
              <a:gd name="connsiteX41" fmla="*/ 2608527 w 12192000"/>
              <a:gd name="connsiteY41" fmla="*/ 174625 h 1787292"/>
              <a:gd name="connsiteX42" fmla="*/ 2676789 w 12192000"/>
              <a:gd name="connsiteY42" fmla="*/ 176212 h 1787292"/>
              <a:gd name="connsiteX43" fmla="*/ 2745052 w 12192000"/>
              <a:gd name="connsiteY43" fmla="*/ 174625 h 1787292"/>
              <a:gd name="connsiteX44" fmla="*/ 2805377 w 12192000"/>
              <a:gd name="connsiteY44" fmla="*/ 166687 h 1787292"/>
              <a:gd name="connsiteX45" fmla="*/ 2857764 w 12192000"/>
              <a:gd name="connsiteY45" fmla="*/ 155575 h 1787292"/>
              <a:gd name="connsiteX46" fmla="*/ 2903802 w 12192000"/>
              <a:gd name="connsiteY46" fmla="*/ 141287 h 1787292"/>
              <a:gd name="connsiteX47" fmla="*/ 2945077 w 12192000"/>
              <a:gd name="connsiteY47" fmla="*/ 125412 h 1787292"/>
              <a:gd name="connsiteX48" fmla="*/ 2981589 w 12192000"/>
              <a:gd name="connsiteY48" fmla="*/ 106362 h 1787292"/>
              <a:gd name="connsiteX49" fmla="*/ 3019689 w 12192000"/>
              <a:gd name="connsiteY49" fmla="*/ 87312 h 1787292"/>
              <a:gd name="connsiteX50" fmla="*/ 3057789 w 12192000"/>
              <a:gd name="connsiteY50" fmla="*/ 68262 h 1787292"/>
              <a:gd name="connsiteX51" fmla="*/ 3094302 w 12192000"/>
              <a:gd name="connsiteY51" fmla="*/ 52387 h 1787292"/>
              <a:gd name="connsiteX52" fmla="*/ 3135577 w 12192000"/>
              <a:gd name="connsiteY52" fmla="*/ 36512 h 1787292"/>
              <a:gd name="connsiteX53" fmla="*/ 3181614 w 12192000"/>
              <a:gd name="connsiteY53" fmla="*/ 20637 h 1787292"/>
              <a:gd name="connsiteX54" fmla="*/ 3234002 w 12192000"/>
              <a:gd name="connsiteY54" fmla="*/ 9525 h 1787292"/>
              <a:gd name="connsiteX55" fmla="*/ 3294327 w 12192000"/>
              <a:gd name="connsiteY55" fmla="*/ 3175 h 1787292"/>
              <a:gd name="connsiteX56" fmla="*/ 3361002 w 12192000"/>
              <a:gd name="connsiteY56" fmla="*/ 0 h 1787292"/>
              <a:gd name="connsiteX57" fmla="*/ 3430852 w 12192000"/>
              <a:gd name="connsiteY57" fmla="*/ 3175 h 1787292"/>
              <a:gd name="connsiteX58" fmla="*/ 3491177 w 12192000"/>
              <a:gd name="connsiteY58" fmla="*/ 9525 h 1787292"/>
              <a:gd name="connsiteX59" fmla="*/ 3543564 w 12192000"/>
              <a:gd name="connsiteY59" fmla="*/ 20637 h 1787292"/>
              <a:gd name="connsiteX60" fmla="*/ 3589602 w 12192000"/>
              <a:gd name="connsiteY60" fmla="*/ 36512 h 1787292"/>
              <a:gd name="connsiteX61" fmla="*/ 3630877 w 12192000"/>
              <a:gd name="connsiteY61" fmla="*/ 52387 h 1787292"/>
              <a:gd name="connsiteX62" fmla="*/ 3667389 w 12192000"/>
              <a:gd name="connsiteY62" fmla="*/ 68262 h 1787292"/>
              <a:gd name="connsiteX63" fmla="*/ 3705489 w 12192000"/>
              <a:gd name="connsiteY63" fmla="*/ 87312 h 1787292"/>
              <a:gd name="connsiteX64" fmla="*/ 3743589 w 12192000"/>
              <a:gd name="connsiteY64" fmla="*/ 106362 h 1787292"/>
              <a:gd name="connsiteX65" fmla="*/ 3780102 w 12192000"/>
              <a:gd name="connsiteY65" fmla="*/ 125412 h 1787292"/>
              <a:gd name="connsiteX66" fmla="*/ 3821377 w 12192000"/>
              <a:gd name="connsiteY66" fmla="*/ 141287 h 1787292"/>
              <a:gd name="connsiteX67" fmla="*/ 3867414 w 12192000"/>
              <a:gd name="connsiteY67" fmla="*/ 155575 h 1787292"/>
              <a:gd name="connsiteX68" fmla="*/ 3919802 w 12192000"/>
              <a:gd name="connsiteY68" fmla="*/ 166687 h 1787292"/>
              <a:gd name="connsiteX69" fmla="*/ 3980127 w 12192000"/>
              <a:gd name="connsiteY69" fmla="*/ 174625 h 1787292"/>
              <a:gd name="connsiteX70" fmla="*/ 4048389 w 12192000"/>
              <a:gd name="connsiteY70" fmla="*/ 176212 h 1787292"/>
              <a:gd name="connsiteX71" fmla="*/ 4116652 w 12192000"/>
              <a:gd name="connsiteY71" fmla="*/ 174625 h 1787292"/>
              <a:gd name="connsiteX72" fmla="*/ 4176977 w 12192000"/>
              <a:gd name="connsiteY72" fmla="*/ 166687 h 1787292"/>
              <a:gd name="connsiteX73" fmla="*/ 4229364 w 12192000"/>
              <a:gd name="connsiteY73" fmla="*/ 155575 h 1787292"/>
              <a:gd name="connsiteX74" fmla="*/ 4275402 w 12192000"/>
              <a:gd name="connsiteY74" fmla="*/ 141287 h 1787292"/>
              <a:gd name="connsiteX75" fmla="*/ 4316677 w 12192000"/>
              <a:gd name="connsiteY75" fmla="*/ 125412 h 1787292"/>
              <a:gd name="connsiteX76" fmla="*/ 4353189 w 12192000"/>
              <a:gd name="connsiteY76" fmla="*/ 106362 h 1787292"/>
              <a:gd name="connsiteX77" fmla="*/ 4429389 w 12192000"/>
              <a:gd name="connsiteY77" fmla="*/ 68262 h 1787292"/>
              <a:gd name="connsiteX78" fmla="*/ 4465902 w 12192000"/>
              <a:gd name="connsiteY78" fmla="*/ 52387 h 1787292"/>
              <a:gd name="connsiteX79" fmla="*/ 4507177 w 12192000"/>
              <a:gd name="connsiteY79" fmla="*/ 36512 h 1787292"/>
              <a:gd name="connsiteX80" fmla="*/ 4553214 w 12192000"/>
              <a:gd name="connsiteY80" fmla="*/ 20637 h 1787292"/>
              <a:gd name="connsiteX81" fmla="*/ 4605602 w 12192000"/>
              <a:gd name="connsiteY81" fmla="*/ 9525 h 1787292"/>
              <a:gd name="connsiteX82" fmla="*/ 4665928 w 12192000"/>
              <a:gd name="connsiteY82" fmla="*/ 3175 h 1787292"/>
              <a:gd name="connsiteX83" fmla="*/ 4734189 w 12192000"/>
              <a:gd name="connsiteY83" fmla="*/ 0 h 1787292"/>
              <a:gd name="connsiteX84" fmla="*/ 4802453 w 12192000"/>
              <a:gd name="connsiteY84" fmla="*/ 3175 h 1787292"/>
              <a:gd name="connsiteX85" fmla="*/ 4862777 w 12192000"/>
              <a:gd name="connsiteY85" fmla="*/ 9525 h 1787292"/>
              <a:gd name="connsiteX86" fmla="*/ 4915165 w 12192000"/>
              <a:gd name="connsiteY86" fmla="*/ 20637 h 1787292"/>
              <a:gd name="connsiteX87" fmla="*/ 4961201 w 12192000"/>
              <a:gd name="connsiteY87" fmla="*/ 36512 h 1787292"/>
              <a:gd name="connsiteX88" fmla="*/ 5002476 w 12192000"/>
              <a:gd name="connsiteY88" fmla="*/ 52387 h 1787292"/>
              <a:gd name="connsiteX89" fmla="*/ 5038989 w 12192000"/>
              <a:gd name="connsiteY89" fmla="*/ 68262 h 1787292"/>
              <a:gd name="connsiteX90" fmla="*/ 5077089 w 12192000"/>
              <a:gd name="connsiteY90" fmla="*/ 87312 h 1787292"/>
              <a:gd name="connsiteX91" fmla="*/ 5115189 w 12192000"/>
              <a:gd name="connsiteY91" fmla="*/ 106362 h 1787292"/>
              <a:gd name="connsiteX92" fmla="*/ 5151701 w 12192000"/>
              <a:gd name="connsiteY92" fmla="*/ 125412 h 1787292"/>
              <a:gd name="connsiteX93" fmla="*/ 5192976 w 12192000"/>
              <a:gd name="connsiteY93" fmla="*/ 141287 h 1787292"/>
              <a:gd name="connsiteX94" fmla="*/ 5239014 w 12192000"/>
              <a:gd name="connsiteY94" fmla="*/ 155575 h 1787292"/>
              <a:gd name="connsiteX95" fmla="*/ 5291401 w 12192000"/>
              <a:gd name="connsiteY95" fmla="*/ 166687 h 1787292"/>
              <a:gd name="connsiteX96" fmla="*/ 5351727 w 12192000"/>
              <a:gd name="connsiteY96" fmla="*/ 174625 h 1787292"/>
              <a:gd name="connsiteX97" fmla="*/ 5410199 w 12192000"/>
              <a:gd name="connsiteY97" fmla="*/ 175985 h 1787292"/>
              <a:gd name="connsiteX98" fmla="*/ 5468671 w 12192000"/>
              <a:gd name="connsiteY98" fmla="*/ 174625 h 1787292"/>
              <a:gd name="connsiteX99" fmla="*/ 5528996 w 12192000"/>
              <a:gd name="connsiteY99" fmla="*/ 166687 h 1787292"/>
              <a:gd name="connsiteX100" fmla="*/ 5581383 w 12192000"/>
              <a:gd name="connsiteY100" fmla="*/ 155575 h 1787292"/>
              <a:gd name="connsiteX101" fmla="*/ 5627421 w 12192000"/>
              <a:gd name="connsiteY101" fmla="*/ 141287 h 1787292"/>
              <a:gd name="connsiteX102" fmla="*/ 5668696 w 12192000"/>
              <a:gd name="connsiteY102" fmla="*/ 125412 h 1787292"/>
              <a:gd name="connsiteX103" fmla="*/ 5705209 w 12192000"/>
              <a:gd name="connsiteY103" fmla="*/ 106362 h 1787292"/>
              <a:gd name="connsiteX104" fmla="*/ 5743308 w 12192000"/>
              <a:gd name="connsiteY104" fmla="*/ 87312 h 1787292"/>
              <a:gd name="connsiteX105" fmla="*/ 5781408 w 12192000"/>
              <a:gd name="connsiteY105" fmla="*/ 68262 h 1787292"/>
              <a:gd name="connsiteX106" fmla="*/ 5817921 w 12192000"/>
              <a:gd name="connsiteY106" fmla="*/ 52387 h 1787292"/>
              <a:gd name="connsiteX107" fmla="*/ 5859196 w 12192000"/>
              <a:gd name="connsiteY107" fmla="*/ 36512 h 1787292"/>
              <a:gd name="connsiteX108" fmla="*/ 5905234 w 12192000"/>
              <a:gd name="connsiteY108" fmla="*/ 20637 h 1787292"/>
              <a:gd name="connsiteX109" fmla="*/ 5957621 w 12192000"/>
              <a:gd name="connsiteY109" fmla="*/ 9525 h 1787292"/>
              <a:gd name="connsiteX110" fmla="*/ 6017947 w 12192000"/>
              <a:gd name="connsiteY110" fmla="*/ 3175 h 1787292"/>
              <a:gd name="connsiteX111" fmla="*/ 6086208 w 12192000"/>
              <a:gd name="connsiteY111" fmla="*/ 0 h 1787292"/>
              <a:gd name="connsiteX112" fmla="*/ 6095999 w 12192000"/>
              <a:gd name="connsiteY112" fmla="*/ 455 h 1787292"/>
              <a:gd name="connsiteX113" fmla="*/ 6105789 w 12192000"/>
              <a:gd name="connsiteY113" fmla="*/ 0 h 1787292"/>
              <a:gd name="connsiteX114" fmla="*/ 6174052 w 12192000"/>
              <a:gd name="connsiteY114" fmla="*/ 3175 h 1787292"/>
              <a:gd name="connsiteX115" fmla="*/ 6234377 w 12192000"/>
              <a:gd name="connsiteY115" fmla="*/ 9525 h 1787292"/>
              <a:gd name="connsiteX116" fmla="*/ 6286764 w 12192000"/>
              <a:gd name="connsiteY116" fmla="*/ 20637 h 1787292"/>
              <a:gd name="connsiteX117" fmla="*/ 6332802 w 12192000"/>
              <a:gd name="connsiteY117" fmla="*/ 36512 h 1787292"/>
              <a:gd name="connsiteX118" fmla="*/ 6374077 w 12192000"/>
              <a:gd name="connsiteY118" fmla="*/ 52387 h 1787292"/>
              <a:gd name="connsiteX119" fmla="*/ 6410589 w 12192000"/>
              <a:gd name="connsiteY119" fmla="*/ 68262 h 1787292"/>
              <a:gd name="connsiteX120" fmla="*/ 6448689 w 12192000"/>
              <a:gd name="connsiteY120" fmla="*/ 87312 h 1787292"/>
              <a:gd name="connsiteX121" fmla="*/ 6486789 w 12192000"/>
              <a:gd name="connsiteY121" fmla="*/ 106362 h 1787292"/>
              <a:gd name="connsiteX122" fmla="*/ 6523302 w 12192000"/>
              <a:gd name="connsiteY122" fmla="*/ 125412 h 1787292"/>
              <a:gd name="connsiteX123" fmla="*/ 6564577 w 12192000"/>
              <a:gd name="connsiteY123" fmla="*/ 141287 h 1787292"/>
              <a:gd name="connsiteX124" fmla="*/ 6610614 w 12192000"/>
              <a:gd name="connsiteY124" fmla="*/ 155575 h 1787292"/>
              <a:gd name="connsiteX125" fmla="*/ 6663002 w 12192000"/>
              <a:gd name="connsiteY125" fmla="*/ 166687 h 1787292"/>
              <a:gd name="connsiteX126" fmla="*/ 6723327 w 12192000"/>
              <a:gd name="connsiteY126" fmla="*/ 174625 h 1787292"/>
              <a:gd name="connsiteX127" fmla="*/ 6781799 w 12192000"/>
              <a:gd name="connsiteY127" fmla="*/ 175985 h 1787292"/>
              <a:gd name="connsiteX128" fmla="*/ 6840271 w 12192000"/>
              <a:gd name="connsiteY128" fmla="*/ 174625 h 1787292"/>
              <a:gd name="connsiteX129" fmla="*/ 6900596 w 12192000"/>
              <a:gd name="connsiteY129" fmla="*/ 166687 h 1787292"/>
              <a:gd name="connsiteX130" fmla="*/ 6952983 w 12192000"/>
              <a:gd name="connsiteY130" fmla="*/ 155575 h 1787292"/>
              <a:gd name="connsiteX131" fmla="*/ 6999021 w 12192000"/>
              <a:gd name="connsiteY131" fmla="*/ 141287 h 1787292"/>
              <a:gd name="connsiteX132" fmla="*/ 7040296 w 12192000"/>
              <a:gd name="connsiteY132" fmla="*/ 125412 h 1787292"/>
              <a:gd name="connsiteX133" fmla="*/ 7076808 w 12192000"/>
              <a:gd name="connsiteY133" fmla="*/ 106362 h 1787292"/>
              <a:gd name="connsiteX134" fmla="*/ 7114908 w 12192000"/>
              <a:gd name="connsiteY134" fmla="*/ 87312 h 1787292"/>
              <a:gd name="connsiteX135" fmla="*/ 7153008 w 12192000"/>
              <a:gd name="connsiteY135" fmla="*/ 68262 h 1787292"/>
              <a:gd name="connsiteX136" fmla="*/ 7189521 w 12192000"/>
              <a:gd name="connsiteY136" fmla="*/ 52387 h 1787292"/>
              <a:gd name="connsiteX137" fmla="*/ 7230796 w 12192000"/>
              <a:gd name="connsiteY137" fmla="*/ 36512 h 1787292"/>
              <a:gd name="connsiteX138" fmla="*/ 7276833 w 12192000"/>
              <a:gd name="connsiteY138" fmla="*/ 20637 h 1787292"/>
              <a:gd name="connsiteX139" fmla="*/ 7329221 w 12192000"/>
              <a:gd name="connsiteY139" fmla="*/ 9525 h 1787292"/>
              <a:gd name="connsiteX140" fmla="*/ 7389546 w 12192000"/>
              <a:gd name="connsiteY140" fmla="*/ 3175 h 1787292"/>
              <a:gd name="connsiteX141" fmla="*/ 7457808 w 12192000"/>
              <a:gd name="connsiteY141" fmla="*/ 0 h 1787292"/>
              <a:gd name="connsiteX142" fmla="*/ 7526071 w 12192000"/>
              <a:gd name="connsiteY142" fmla="*/ 3175 h 1787292"/>
              <a:gd name="connsiteX143" fmla="*/ 7586396 w 12192000"/>
              <a:gd name="connsiteY143" fmla="*/ 9525 h 1787292"/>
              <a:gd name="connsiteX144" fmla="*/ 7638783 w 12192000"/>
              <a:gd name="connsiteY144" fmla="*/ 20637 h 1787292"/>
              <a:gd name="connsiteX145" fmla="*/ 7684821 w 12192000"/>
              <a:gd name="connsiteY145" fmla="*/ 36512 h 1787292"/>
              <a:gd name="connsiteX146" fmla="*/ 7726096 w 12192000"/>
              <a:gd name="connsiteY146" fmla="*/ 52387 h 1787292"/>
              <a:gd name="connsiteX147" fmla="*/ 7762608 w 12192000"/>
              <a:gd name="connsiteY147" fmla="*/ 68262 h 1787292"/>
              <a:gd name="connsiteX148" fmla="*/ 7800708 w 12192000"/>
              <a:gd name="connsiteY148" fmla="*/ 87312 h 1787292"/>
              <a:gd name="connsiteX149" fmla="*/ 7838808 w 12192000"/>
              <a:gd name="connsiteY149" fmla="*/ 106362 h 1787292"/>
              <a:gd name="connsiteX150" fmla="*/ 7875321 w 12192000"/>
              <a:gd name="connsiteY150" fmla="*/ 125412 h 1787292"/>
              <a:gd name="connsiteX151" fmla="*/ 7916596 w 12192000"/>
              <a:gd name="connsiteY151" fmla="*/ 141287 h 1787292"/>
              <a:gd name="connsiteX152" fmla="*/ 7962633 w 12192000"/>
              <a:gd name="connsiteY152" fmla="*/ 155575 h 1787292"/>
              <a:gd name="connsiteX153" fmla="*/ 8015021 w 12192000"/>
              <a:gd name="connsiteY153" fmla="*/ 166687 h 1787292"/>
              <a:gd name="connsiteX154" fmla="*/ 8075346 w 12192000"/>
              <a:gd name="connsiteY154" fmla="*/ 174625 h 1787292"/>
              <a:gd name="connsiteX155" fmla="*/ 8143608 w 12192000"/>
              <a:gd name="connsiteY155" fmla="*/ 176212 h 1787292"/>
              <a:gd name="connsiteX156" fmla="*/ 8211871 w 12192000"/>
              <a:gd name="connsiteY156" fmla="*/ 174625 h 1787292"/>
              <a:gd name="connsiteX157" fmla="*/ 8272196 w 12192000"/>
              <a:gd name="connsiteY157" fmla="*/ 166687 h 1787292"/>
              <a:gd name="connsiteX158" fmla="*/ 8324583 w 12192000"/>
              <a:gd name="connsiteY158" fmla="*/ 155575 h 1787292"/>
              <a:gd name="connsiteX159" fmla="*/ 8370621 w 12192000"/>
              <a:gd name="connsiteY159" fmla="*/ 141287 h 1787292"/>
              <a:gd name="connsiteX160" fmla="*/ 8411896 w 12192000"/>
              <a:gd name="connsiteY160" fmla="*/ 125412 h 1787292"/>
              <a:gd name="connsiteX161" fmla="*/ 8448408 w 12192000"/>
              <a:gd name="connsiteY161" fmla="*/ 106362 h 1787292"/>
              <a:gd name="connsiteX162" fmla="*/ 8486508 w 12192000"/>
              <a:gd name="connsiteY162" fmla="*/ 87312 h 1787292"/>
              <a:gd name="connsiteX163" fmla="*/ 8524608 w 12192000"/>
              <a:gd name="connsiteY163" fmla="*/ 68262 h 1787292"/>
              <a:gd name="connsiteX164" fmla="*/ 8561120 w 12192000"/>
              <a:gd name="connsiteY164" fmla="*/ 52387 h 1787292"/>
              <a:gd name="connsiteX165" fmla="*/ 8602396 w 12192000"/>
              <a:gd name="connsiteY165" fmla="*/ 36512 h 1787292"/>
              <a:gd name="connsiteX166" fmla="*/ 8648432 w 12192000"/>
              <a:gd name="connsiteY166" fmla="*/ 20637 h 1787292"/>
              <a:gd name="connsiteX167" fmla="*/ 8700820 w 12192000"/>
              <a:gd name="connsiteY167" fmla="*/ 9525 h 1787292"/>
              <a:gd name="connsiteX168" fmla="*/ 8761146 w 12192000"/>
              <a:gd name="connsiteY168" fmla="*/ 3175 h 1787292"/>
              <a:gd name="connsiteX169" fmla="*/ 8827820 w 12192000"/>
              <a:gd name="connsiteY169" fmla="*/ 0 h 1787292"/>
              <a:gd name="connsiteX170" fmla="*/ 8897670 w 12192000"/>
              <a:gd name="connsiteY170" fmla="*/ 3175 h 1787292"/>
              <a:gd name="connsiteX171" fmla="*/ 8957996 w 12192000"/>
              <a:gd name="connsiteY171" fmla="*/ 9525 h 1787292"/>
              <a:gd name="connsiteX172" fmla="*/ 9010382 w 12192000"/>
              <a:gd name="connsiteY172" fmla="*/ 20637 h 1787292"/>
              <a:gd name="connsiteX173" fmla="*/ 9056420 w 12192000"/>
              <a:gd name="connsiteY173" fmla="*/ 36512 h 1787292"/>
              <a:gd name="connsiteX174" fmla="*/ 9097696 w 12192000"/>
              <a:gd name="connsiteY174" fmla="*/ 52387 h 1787292"/>
              <a:gd name="connsiteX175" fmla="*/ 9134208 w 12192000"/>
              <a:gd name="connsiteY175" fmla="*/ 68262 h 1787292"/>
              <a:gd name="connsiteX176" fmla="*/ 9172308 w 12192000"/>
              <a:gd name="connsiteY176" fmla="*/ 87312 h 1787292"/>
              <a:gd name="connsiteX177" fmla="*/ 9210408 w 12192000"/>
              <a:gd name="connsiteY177" fmla="*/ 106362 h 1787292"/>
              <a:gd name="connsiteX178" fmla="*/ 9246920 w 12192000"/>
              <a:gd name="connsiteY178" fmla="*/ 125412 h 1787292"/>
              <a:gd name="connsiteX179" fmla="*/ 9288196 w 12192000"/>
              <a:gd name="connsiteY179" fmla="*/ 141287 h 1787292"/>
              <a:gd name="connsiteX180" fmla="*/ 9334232 w 12192000"/>
              <a:gd name="connsiteY180" fmla="*/ 155575 h 1787292"/>
              <a:gd name="connsiteX181" fmla="*/ 9386620 w 12192000"/>
              <a:gd name="connsiteY181" fmla="*/ 166687 h 1787292"/>
              <a:gd name="connsiteX182" fmla="*/ 9446946 w 12192000"/>
              <a:gd name="connsiteY182" fmla="*/ 174625 h 1787292"/>
              <a:gd name="connsiteX183" fmla="*/ 9515208 w 12192000"/>
              <a:gd name="connsiteY183" fmla="*/ 176212 h 1787292"/>
              <a:gd name="connsiteX184" fmla="*/ 9583470 w 12192000"/>
              <a:gd name="connsiteY184" fmla="*/ 174625 h 1787292"/>
              <a:gd name="connsiteX185" fmla="*/ 9643796 w 12192000"/>
              <a:gd name="connsiteY185" fmla="*/ 166687 h 1787292"/>
              <a:gd name="connsiteX186" fmla="*/ 9696182 w 12192000"/>
              <a:gd name="connsiteY186" fmla="*/ 155575 h 1787292"/>
              <a:gd name="connsiteX187" fmla="*/ 9742220 w 12192000"/>
              <a:gd name="connsiteY187" fmla="*/ 141287 h 1787292"/>
              <a:gd name="connsiteX188" fmla="*/ 9783496 w 12192000"/>
              <a:gd name="connsiteY188" fmla="*/ 125412 h 1787292"/>
              <a:gd name="connsiteX189" fmla="*/ 9820008 w 12192000"/>
              <a:gd name="connsiteY189" fmla="*/ 106362 h 1787292"/>
              <a:gd name="connsiteX190" fmla="*/ 9896208 w 12192000"/>
              <a:gd name="connsiteY190" fmla="*/ 68262 h 1787292"/>
              <a:gd name="connsiteX191" fmla="*/ 9932720 w 12192000"/>
              <a:gd name="connsiteY191" fmla="*/ 52387 h 1787292"/>
              <a:gd name="connsiteX192" fmla="*/ 9973996 w 12192000"/>
              <a:gd name="connsiteY192" fmla="*/ 36512 h 1787292"/>
              <a:gd name="connsiteX193" fmla="*/ 10020032 w 12192000"/>
              <a:gd name="connsiteY193" fmla="*/ 20637 h 1787292"/>
              <a:gd name="connsiteX194" fmla="*/ 10072420 w 12192000"/>
              <a:gd name="connsiteY194" fmla="*/ 9525 h 1787292"/>
              <a:gd name="connsiteX195" fmla="*/ 10132746 w 12192000"/>
              <a:gd name="connsiteY195" fmla="*/ 3175 h 1787292"/>
              <a:gd name="connsiteX196" fmla="*/ 10201008 w 12192000"/>
              <a:gd name="connsiteY196" fmla="*/ 0 h 1787292"/>
              <a:gd name="connsiteX197" fmla="*/ 10269270 w 12192000"/>
              <a:gd name="connsiteY197" fmla="*/ 3175 h 1787292"/>
              <a:gd name="connsiteX198" fmla="*/ 10329596 w 12192000"/>
              <a:gd name="connsiteY198" fmla="*/ 9525 h 1787292"/>
              <a:gd name="connsiteX199" fmla="*/ 10381982 w 12192000"/>
              <a:gd name="connsiteY199" fmla="*/ 20637 h 1787292"/>
              <a:gd name="connsiteX200" fmla="*/ 10428020 w 12192000"/>
              <a:gd name="connsiteY200" fmla="*/ 36512 h 1787292"/>
              <a:gd name="connsiteX201" fmla="*/ 10469296 w 12192000"/>
              <a:gd name="connsiteY201" fmla="*/ 52387 h 1787292"/>
              <a:gd name="connsiteX202" fmla="*/ 10505808 w 12192000"/>
              <a:gd name="connsiteY202" fmla="*/ 68262 h 1787292"/>
              <a:gd name="connsiteX203" fmla="*/ 10543908 w 12192000"/>
              <a:gd name="connsiteY203" fmla="*/ 87312 h 1787292"/>
              <a:gd name="connsiteX204" fmla="*/ 10582008 w 12192000"/>
              <a:gd name="connsiteY204" fmla="*/ 106362 h 1787292"/>
              <a:gd name="connsiteX205" fmla="*/ 10618520 w 12192000"/>
              <a:gd name="connsiteY205" fmla="*/ 125412 h 1787292"/>
              <a:gd name="connsiteX206" fmla="*/ 10659796 w 12192000"/>
              <a:gd name="connsiteY206" fmla="*/ 141287 h 1787292"/>
              <a:gd name="connsiteX207" fmla="*/ 10705832 w 12192000"/>
              <a:gd name="connsiteY207" fmla="*/ 155575 h 1787292"/>
              <a:gd name="connsiteX208" fmla="*/ 10758220 w 12192000"/>
              <a:gd name="connsiteY208" fmla="*/ 166687 h 1787292"/>
              <a:gd name="connsiteX209" fmla="*/ 10818546 w 12192000"/>
              <a:gd name="connsiteY209" fmla="*/ 174625 h 1787292"/>
              <a:gd name="connsiteX210" fmla="*/ 10886808 w 12192000"/>
              <a:gd name="connsiteY210" fmla="*/ 176212 h 1787292"/>
              <a:gd name="connsiteX211" fmla="*/ 10955070 w 12192000"/>
              <a:gd name="connsiteY211" fmla="*/ 174625 h 1787292"/>
              <a:gd name="connsiteX212" fmla="*/ 11015396 w 12192000"/>
              <a:gd name="connsiteY212" fmla="*/ 166687 h 1787292"/>
              <a:gd name="connsiteX213" fmla="*/ 11067782 w 12192000"/>
              <a:gd name="connsiteY213" fmla="*/ 155575 h 1787292"/>
              <a:gd name="connsiteX214" fmla="*/ 11113820 w 12192000"/>
              <a:gd name="connsiteY214" fmla="*/ 141287 h 1787292"/>
              <a:gd name="connsiteX215" fmla="*/ 11155096 w 12192000"/>
              <a:gd name="connsiteY215" fmla="*/ 125412 h 1787292"/>
              <a:gd name="connsiteX216" fmla="*/ 11191608 w 12192000"/>
              <a:gd name="connsiteY216" fmla="*/ 106362 h 1787292"/>
              <a:gd name="connsiteX217" fmla="*/ 11229708 w 12192000"/>
              <a:gd name="connsiteY217" fmla="*/ 87312 h 1787292"/>
              <a:gd name="connsiteX218" fmla="*/ 11267808 w 12192000"/>
              <a:gd name="connsiteY218" fmla="*/ 68262 h 1787292"/>
              <a:gd name="connsiteX219" fmla="*/ 11304320 w 12192000"/>
              <a:gd name="connsiteY219" fmla="*/ 52387 h 1787292"/>
              <a:gd name="connsiteX220" fmla="*/ 11345596 w 12192000"/>
              <a:gd name="connsiteY220" fmla="*/ 36512 h 1787292"/>
              <a:gd name="connsiteX221" fmla="*/ 11391632 w 12192000"/>
              <a:gd name="connsiteY221" fmla="*/ 20637 h 1787292"/>
              <a:gd name="connsiteX222" fmla="*/ 11444020 w 12192000"/>
              <a:gd name="connsiteY222" fmla="*/ 9525 h 1787292"/>
              <a:gd name="connsiteX223" fmla="*/ 11504346 w 12192000"/>
              <a:gd name="connsiteY223" fmla="*/ 3175 h 1787292"/>
              <a:gd name="connsiteX224" fmla="*/ 11572608 w 12192000"/>
              <a:gd name="connsiteY224" fmla="*/ 0 h 1787292"/>
              <a:gd name="connsiteX225" fmla="*/ 11640870 w 12192000"/>
              <a:gd name="connsiteY225" fmla="*/ 3175 h 1787292"/>
              <a:gd name="connsiteX226" fmla="*/ 11701196 w 12192000"/>
              <a:gd name="connsiteY226" fmla="*/ 9525 h 1787292"/>
              <a:gd name="connsiteX227" fmla="*/ 11753582 w 12192000"/>
              <a:gd name="connsiteY227" fmla="*/ 20637 h 1787292"/>
              <a:gd name="connsiteX228" fmla="*/ 11799620 w 12192000"/>
              <a:gd name="connsiteY228" fmla="*/ 36512 h 1787292"/>
              <a:gd name="connsiteX229" fmla="*/ 11840896 w 12192000"/>
              <a:gd name="connsiteY229" fmla="*/ 52387 h 1787292"/>
              <a:gd name="connsiteX230" fmla="*/ 11877408 w 12192000"/>
              <a:gd name="connsiteY230" fmla="*/ 68262 h 1787292"/>
              <a:gd name="connsiteX231" fmla="*/ 11915508 w 12192000"/>
              <a:gd name="connsiteY231" fmla="*/ 87312 h 1787292"/>
              <a:gd name="connsiteX232" fmla="*/ 11953608 w 12192000"/>
              <a:gd name="connsiteY232" fmla="*/ 106362 h 1787292"/>
              <a:gd name="connsiteX233" fmla="*/ 11990120 w 12192000"/>
              <a:gd name="connsiteY233" fmla="*/ 125412 h 1787292"/>
              <a:gd name="connsiteX234" fmla="*/ 12031396 w 12192000"/>
              <a:gd name="connsiteY234" fmla="*/ 141287 h 1787292"/>
              <a:gd name="connsiteX235" fmla="*/ 12077432 w 12192000"/>
              <a:gd name="connsiteY235" fmla="*/ 155575 h 1787292"/>
              <a:gd name="connsiteX236" fmla="*/ 12129820 w 12192000"/>
              <a:gd name="connsiteY236" fmla="*/ 166688 h 1787292"/>
              <a:gd name="connsiteX237" fmla="*/ 12190146 w 12192000"/>
              <a:gd name="connsiteY237" fmla="*/ 174625 h 1787292"/>
              <a:gd name="connsiteX238" fmla="*/ 12192000 w 12192000"/>
              <a:gd name="connsiteY238" fmla="*/ 174668 h 1787292"/>
              <a:gd name="connsiteX239" fmla="*/ 12192000 w 12192000"/>
              <a:gd name="connsiteY239" fmla="*/ 885826 h 1787292"/>
              <a:gd name="connsiteX240" fmla="*/ 12192000 w 12192000"/>
              <a:gd name="connsiteY240" fmla="*/ 1787292 h 1787292"/>
              <a:gd name="connsiteX241" fmla="*/ 0 w 12192000"/>
              <a:gd name="connsiteY241" fmla="*/ 1787292 h 1787292"/>
              <a:gd name="connsiteX242" fmla="*/ 0 w 12192000"/>
              <a:gd name="connsiteY242" fmla="*/ 885826 h 1787292"/>
              <a:gd name="connsiteX243" fmla="*/ 0 w 12192000"/>
              <a:gd name="connsiteY243" fmla="*/ 174668 h 1787292"/>
              <a:gd name="connsiteX244" fmla="*/ 1852 w 12192000"/>
              <a:gd name="connsiteY244" fmla="*/ 174625 h 1787292"/>
              <a:gd name="connsiteX245" fmla="*/ 62177 w 12192000"/>
              <a:gd name="connsiteY245" fmla="*/ 166687 h 1787292"/>
              <a:gd name="connsiteX246" fmla="*/ 114564 w 12192000"/>
              <a:gd name="connsiteY246" fmla="*/ 155575 h 1787292"/>
              <a:gd name="connsiteX247" fmla="*/ 160602 w 12192000"/>
              <a:gd name="connsiteY247" fmla="*/ 141287 h 1787292"/>
              <a:gd name="connsiteX248" fmla="*/ 201877 w 12192000"/>
              <a:gd name="connsiteY248" fmla="*/ 125412 h 1787292"/>
              <a:gd name="connsiteX249" fmla="*/ 238389 w 12192000"/>
              <a:gd name="connsiteY249" fmla="*/ 106362 h 1787292"/>
              <a:gd name="connsiteX250" fmla="*/ 276489 w 12192000"/>
              <a:gd name="connsiteY250" fmla="*/ 87312 h 1787292"/>
              <a:gd name="connsiteX251" fmla="*/ 314589 w 12192000"/>
              <a:gd name="connsiteY251" fmla="*/ 68262 h 1787292"/>
              <a:gd name="connsiteX252" fmla="*/ 351102 w 12192000"/>
              <a:gd name="connsiteY252" fmla="*/ 52387 h 1787292"/>
              <a:gd name="connsiteX253" fmla="*/ 392377 w 12192000"/>
              <a:gd name="connsiteY253" fmla="*/ 36512 h 1787292"/>
              <a:gd name="connsiteX254" fmla="*/ 438414 w 12192000"/>
              <a:gd name="connsiteY254" fmla="*/ 20637 h 1787292"/>
              <a:gd name="connsiteX255" fmla="*/ 490802 w 12192000"/>
              <a:gd name="connsiteY255" fmla="*/ 9525 h 1787292"/>
              <a:gd name="connsiteX256" fmla="*/ 551127 w 12192000"/>
              <a:gd name="connsiteY256" fmla="*/ 3175 h 178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12192000" h="1787292">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4" y="20637"/>
                </a:lnTo>
                <a:lnTo>
                  <a:pt x="4605602" y="9525"/>
                </a:lnTo>
                <a:lnTo>
                  <a:pt x="4665928" y="3175"/>
                </a:lnTo>
                <a:lnTo>
                  <a:pt x="4734189" y="0"/>
                </a:lnTo>
                <a:lnTo>
                  <a:pt x="4802453" y="3175"/>
                </a:lnTo>
                <a:lnTo>
                  <a:pt x="4862777" y="9525"/>
                </a:lnTo>
                <a:lnTo>
                  <a:pt x="4915165" y="20637"/>
                </a:lnTo>
                <a:lnTo>
                  <a:pt x="4961201" y="36512"/>
                </a:lnTo>
                <a:lnTo>
                  <a:pt x="5002476" y="52387"/>
                </a:lnTo>
                <a:lnTo>
                  <a:pt x="5038989" y="68262"/>
                </a:lnTo>
                <a:lnTo>
                  <a:pt x="5077089" y="87312"/>
                </a:lnTo>
                <a:lnTo>
                  <a:pt x="5115189" y="106362"/>
                </a:lnTo>
                <a:lnTo>
                  <a:pt x="5151701" y="125412"/>
                </a:lnTo>
                <a:lnTo>
                  <a:pt x="5192976"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09" y="106362"/>
                </a:lnTo>
                <a:lnTo>
                  <a:pt x="5743308" y="87312"/>
                </a:lnTo>
                <a:lnTo>
                  <a:pt x="5781408" y="68262"/>
                </a:lnTo>
                <a:lnTo>
                  <a:pt x="5817921" y="52387"/>
                </a:lnTo>
                <a:lnTo>
                  <a:pt x="5859196" y="36512"/>
                </a:lnTo>
                <a:lnTo>
                  <a:pt x="5905234" y="20637"/>
                </a:lnTo>
                <a:lnTo>
                  <a:pt x="5957621" y="9525"/>
                </a:lnTo>
                <a:lnTo>
                  <a:pt x="6017947" y="3175"/>
                </a:lnTo>
                <a:lnTo>
                  <a:pt x="6086208"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2000" y="174668"/>
                </a:lnTo>
                <a:lnTo>
                  <a:pt x="12192000" y="885826"/>
                </a:lnTo>
                <a:lnTo>
                  <a:pt x="12192000" y="1787292"/>
                </a:lnTo>
                <a:lnTo>
                  <a:pt x="0" y="1787292"/>
                </a:lnTo>
                <a:lnTo>
                  <a:pt x="0" y="885826"/>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18B5A3-C9B9-30F2-D9FF-FDAB420F54F8}"/>
              </a:ext>
            </a:extLst>
          </p:cNvPr>
          <p:cNvSpPr>
            <a:spLocks noGrp="1"/>
          </p:cNvSpPr>
          <p:nvPr>
            <p:ph idx="1"/>
          </p:nvPr>
        </p:nvSpPr>
        <p:spPr>
          <a:xfrm>
            <a:off x="3964898" y="7082854"/>
            <a:ext cx="10178322" cy="3593591"/>
          </a:xfrm>
        </p:spPr>
        <p:txBody>
          <a:bodyPr/>
          <a:lstStyle/>
          <a:p>
            <a:pPr marL="0" indent="0">
              <a:buNone/>
            </a:pPr>
            <a:endParaRPr lang="en-US" dirty="0"/>
          </a:p>
        </p:txBody>
      </p:sp>
    </p:spTree>
    <p:extLst>
      <p:ext uri="{BB962C8B-B14F-4D97-AF65-F5344CB8AC3E}">
        <p14:creationId xmlns:p14="http://schemas.microsoft.com/office/powerpoint/2010/main" val="353234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F019CFF-E8A4-F901-1E09-2D47F65FA9E3}"/>
              </a:ext>
            </a:extLst>
          </p:cNvPr>
          <p:cNvSpPr>
            <a:spLocks noGrp="1"/>
          </p:cNvSpPr>
          <p:nvPr>
            <p:ph type="title"/>
          </p:nvPr>
        </p:nvSpPr>
        <p:spPr>
          <a:xfrm>
            <a:off x="1251678" y="382385"/>
            <a:ext cx="10178322" cy="1492132"/>
          </a:xfrm>
        </p:spPr>
        <p:txBody>
          <a:bodyPr anchor="ctr">
            <a:normAutofit/>
          </a:bodyPr>
          <a:lstStyle/>
          <a:p>
            <a:r>
              <a:rPr lang="en-US" dirty="0"/>
              <a:t>Screen time</a:t>
            </a:r>
            <a:br>
              <a:rPr lang="en-US" dirty="0"/>
            </a:br>
            <a:endParaRPr lang="en-US" dirty="0"/>
          </a:p>
        </p:txBody>
      </p:sp>
      <p:sp>
        <p:nvSpPr>
          <p:cNvPr id="11"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13" name="Rectangle 12">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3EACB1D3-471B-E9DB-40A3-2FA61C35CA3C}"/>
              </a:ext>
            </a:extLst>
          </p:cNvPr>
          <p:cNvGraphicFramePr>
            <a:graphicFrameLocks noGrp="1"/>
          </p:cNvGraphicFramePr>
          <p:nvPr>
            <p:ph idx="1"/>
            <p:extLst>
              <p:ext uri="{D42A27DB-BD31-4B8C-83A1-F6EECF244321}">
                <p14:modId xmlns:p14="http://schemas.microsoft.com/office/powerpoint/2010/main" val="3320866288"/>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553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9D51-9E60-312A-4517-5DC94D3D56CE}"/>
              </a:ext>
            </a:extLst>
          </p:cNvPr>
          <p:cNvSpPr>
            <a:spLocks noGrp="1"/>
          </p:cNvSpPr>
          <p:nvPr>
            <p:ph type="title"/>
          </p:nvPr>
        </p:nvSpPr>
        <p:spPr/>
        <p:txBody>
          <a:bodyPr/>
          <a:lstStyle/>
          <a:p>
            <a:r>
              <a:rPr lang="en-US" dirty="0"/>
              <a:t>Recommendations for parents</a:t>
            </a:r>
          </a:p>
        </p:txBody>
      </p:sp>
      <p:sp>
        <p:nvSpPr>
          <p:cNvPr id="3" name="Content Placeholder 2">
            <a:extLst>
              <a:ext uri="{FF2B5EF4-FFF2-40B4-BE49-F238E27FC236}">
                <a16:creationId xmlns:a16="http://schemas.microsoft.com/office/drawing/2014/main" id="{198DEE50-56D7-7708-A6F2-6EE6AB964D51}"/>
              </a:ext>
            </a:extLst>
          </p:cNvPr>
          <p:cNvSpPr>
            <a:spLocks noGrp="1"/>
          </p:cNvSpPr>
          <p:nvPr>
            <p:ph idx="1"/>
          </p:nvPr>
        </p:nvSpPr>
        <p:spPr/>
        <p:txBody>
          <a:bodyPr vert="horz" lIns="91440" tIns="45720" rIns="91440" bIns="45720" rtlCol="0" anchor="t">
            <a:normAutofit/>
          </a:bodyPr>
          <a:lstStyle/>
          <a:p>
            <a:r>
              <a:rPr lang="en-US" dirty="0"/>
              <a:t>Set screen time limits.  Current recommendations are not more than 2 </a:t>
            </a:r>
            <a:r>
              <a:rPr lang="en-US" dirty="0" err="1"/>
              <a:t>hr</a:t>
            </a:r>
            <a:r>
              <a:rPr lang="en-US" dirty="0"/>
              <a:t>/day.</a:t>
            </a:r>
          </a:p>
          <a:p>
            <a:r>
              <a:rPr lang="en-US" dirty="0"/>
              <a:t>Engage in screen free activities that foster face to face interactions, </a:t>
            </a:r>
            <a:r>
              <a:rPr lang="en-US" dirty="0" err="1"/>
              <a:t>ie</a:t>
            </a:r>
            <a:r>
              <a:rPr lang="en-US" dirty="0"/>
              <a:t>. outdoor play, board games, reading books, bible time.</a:t>
            </a:r>
          </a:p>
          <a:p>
            <a:r>
              <a:rPr lang="en-US" dirty="0"/>
              <a:t>Be mindful of content:  use learning apps, no social media, cultivate awareness of anything that is not age appropriate that may be contributing to fear or anxiety.</a:t>
            </a:r>
          </a:p>
          <a:p>
            <a:r>
              <a:rPr lang="en-US" dirty="0"/>
              <a:t>Choose co-viewing to facilitate understanding, context, and promote critical thinking and family bonding </a:t>
            </a:r>
            <a:r>
              <a:rPr lang="en-US" dirty="0" err="1"/>
              <a:t>ie</a:t>
            </a:r>
            <a:r>
              <a:rPr lang="en-US" dirty="0"/>
              <a:t>. Watching </a:t>
            </a:r>
            <a:r>
              <a:rPr lang="en-US"/>
              <a:t>The Chosen</a:t>
            </a:r>
            <a:r>
              <a:rPr lang="en-US" dirty="0"/>
              <a:t> or Bible Project videos.</a:t>
            </a:r>
          </a:p>
          <a:p>
            <a:r>
              <a:rPr lang="en-US" dirty="0"/>
              <a:t>Model healthy screen habits:  demonstrate balanced screen usage by prioritizing </a:t>
            </a:r>
            <a:r>
              <a:rPr lang="en-US"/>
              <a:t>presentness</a:t>
            </a:r>
            <a:r>
              <a:rPr lang="en-US" dirty="0"/>
              <a:t>.</a:t>
            </a:r>
          </a:p>
        </p:txBody>
      </p:sp>
    </p:spTree>
    <p:extLst>
      <p:ext uri="{BB962C8B-B14F-4D97-AF65-F5344CB8AC3E}">
        <p14:creationId xmlns:p14="http://schemas.microsoft.com/office/powerpoint/2010/main" val="1233837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213D0-F443-20D1-61AA-48A6BB86E672}"/>
              </a:ext>
            </a:extLst>
          </p:cNvPr>
          <p:cNvSpPr>
            <a:spLocks noGrp="1"/>
          </p:cNvSpPr>
          <p:nvPr>
            <p:ph type="title"/>
          </p:nvPr>
        </p:nvSpPr>
        <p:spPr>
          <a:xfrm>
            <a:off x="1251679" y="644525"/>
            <a:ext cx="3384329" cy="5408866"/>
          </a:xfrm>
        </p:spPr>
        <p:txBody>
          <a:bodyPr anchor="ctr">
            <a:normAutofit/>
          </a:bodyPr>
          <a:lstStyle/>
          <a:p>
            <a:r>
              <a:rPr lang="en-US" sz="4000"/>
              <a:t>What do kids say?</a:t>
            </a:r>
          </a:p>
        </p:txBody>
      </p:sp>
      <p:graphicFrame>
        <p:nvGraphicFramePr>
          <p:cNvPr id="5" name="Content Placeholder 2">
            <a:extLst>
              <a:ext uri="{FF2B5EF4-FFF2-40B4-BE49-F238E27FC236}">
                <a16:creationId xmlns:a16="http://schemas.microsoft.com/office/drawing/2014/main" id="{B1D58BEF-04F1-922F-7B2B-EB5892B06E7B}"/>
              </a:ext>
            </a:extLst>
          </p:cNvPr>
          <p:cNvGraphicFramePr>
            <a:graphicFrameLocks noGrp="1"/>
          </p:cNvGraphicFramePr>
          <p:nvPr>
            <p:ph idx="1"/>
            <p:extLst>
              <p:ext uri="{D42A27DB-BD31-4B8C-83A1-F6EECF244321}">
                <p14:modId xmlns:p14="http://schemas.microsoft.com/office/powerpoint/2010/main" val="2404820330"/>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8986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D68B1-7DDC-F216-FE32-0B332681C6D5}"/>
              </a:ext>
            </a:extLst>
          </p:cNvPr>
          <p:cNvSpPr>
            <a:spLocks noGrp="1"/>
          </p:cNvSpPr>
          <p:nvPr>
            <p:ph type="title"/>
          </p:nvPr>
        </p:nvSpPr>
        <p:spPr>
          <a:xfrm>
            <a:off x="1251678" y="382385"/>
            <a:ext cx="5984274" cy="1492132"/>
          </a:xfrm>
        </p:spPr>
        <p:txBody>
          <a:bodyPr>
            <a:normAutofit/>
          </a:bodyPr>
          <a:lstStyle/>
          <a:p>
            <a:r>
              <a:rPr lang="en-US"/>
              <a:t>Anxiety iceberg</a:t>
            </a:r>
          </a:p>
        </p:txBody>
      </p:sp>
      <p:sp>
        <p:nvSpPr>
          <p:cNvPr id="9" name="Content Placeholder 8">
            <a:extLst>
              <a:ext uri="{FF2B5EF4-FFF2-40B4-BE49-F238E27FC236}">
                <a16:creationId xmlns:a16="http://schemas.microsoft.com/office/drawing/2014/main" id="{8D6ACE8C-32A7-9C58-5C09-9C6EAD733D09}"/>
              </a:ext>
            </a:extLst>
          </p:cNvPr>
          <p:cNvSpPr>
            <a:spLocks noGrp="1"/>
          </p:cNvSpPr>
          <p:nvPr>
            <p:ph idx="1"/>
          </p:nvPr>
        </p:nvSpPr>
        <p:spPr>
          <a:xfrm>
            <a:off x="1251678" y="2286001"/>
            <a:ext cx="5984274" cy="4085056"/>
          </a:xfrm>
        </p:spPr>
        <p:txBody>
          <a:bodyPr vert="horz" lIns="91440" tIns="45720" rIns="91440" bIns="45720" rtlCol="0" anchor="t">
            <a:normAutofit/>
          </a:bodyPr>
          <a:lstStyle/>
          <a:p>
            <a:r>
              <a:rPr lang="en-US" dirty="0">
                <a:solidFill>
                  <a:schemeClr val="tx1"/>
                </a:solidFill>
              </a:rPr>
              <a:t>What we see- Behaviors.</a:t>
            </a:r>
          </a:p>
          <a:p>
            <a:endParaRPr lang="en-US" dirty="0">
              <a:solidFill>
                <a:schemeClr val="tx1"/>
              </a:solidFill>
            </a:endParaRPr>
          </a:p>
          <a:p>
            <a:r>
              <a:rPr lang="en-US" dirty="0">
                <a:solidFill>
                  <a:schemeClr val="tx1"/>
                </a:solidFill>
              </a:rPr>
              <a:t>What we do not see- thoughts, beliefs, </a:t>
            </a:r>
          </a:p>
          <a:p>
            <a:pPr marL="0" indent="0">
              <a:buNone/>
            </a:pPr>
            <a:r>
              <a:rPr lang="en-US">
                <a:solidFill>
                  <a:schemeClr val="tx1"/>
                </a:solidFill>
              </a:rPr>
              <a:t>Emotions, overstimulation</a:t>
            </a:r>
            <a:r>
              <a:rPr lang="en-US" dirty="0">
                <a:solidFill>
                  <a:schemeClr val="tx1"/>
                </a:solidFill>
              </a:rPr>
              <a:t>.</a:t>
            </a:r>
            <a:endParaRPr lang="en-US">
              <a:solidFill>
                <a:schemeClr val="tx1"/>
              </a:solidFill>
            </a:endParaRPr>
          </a:p>
          <a:p>
            <a:endParaRPr lang="en-US">
              <a:solidFill>
                <a:schemeClr val="tx1"/>
              </a:solidFill>
            </a:endParaRPr>
          </a:p>
          <a:p>
            <a:r>
              <a:rPr lang="en-US" dirty="0">
                <a:solidFill>
                  <a:schemeClr val="tx1"/>
                </a:solidFill>
              </a:rPr>
              <a:t>Be curious and compassionate, cultivate </a:t>
            </a:r>
          </a:p>
          <a:p>
            <a:pPr marL="0" indent="0">
              <a:buNone/>
            </a:pPr>
            <a:r>
              <a:rPr lang="en-US" dirty="0">
                <a:solidFill>
                  <a:schemeClr val="tx1"/>
                </a:solidFill>
              </a:rPr>
              <a:t>awareness through naming emotion and </a:t>
            </a:r>
          </a:p>
          <a:p>
            <a:pPr marL="0" indent="0">
              <a:buNone/>
            </a:pPr>
            <a:r>
              <a:rPr lang="en-US" dirty="0">
                <a:solidFill>
                  <a:schemeClr val="tx1"/>
                </a:solidFill>
              </a:rPr>
              <a:t>Identifying triggers, bodily sensations, and </a:t>
            </a:r>
          </a:p>
          <a:p>
            <a:pPr marL="0" indent="0">
              <a:buNone/>
            </a:pPr>
            <a:r>
              <a:rPr lang="en-US">
                <a:solidFill>
                  <a:schemeClr val="tx1"/>
                </a:solidFill>
              </a:rPr>
              <a:t>develop</a:t>
            </a:r>
            <a:r>
              <a:rPr lang="en-US" dirty="0">
                <a:solidFill>
                  <a:schemeClr val="tx1"/>
                </a:solidFill>
              </a:rPr>
              <a:t> coping strategies and toolkits.</a:t>
            </a:r>
          </a:p>
        </p:txBody>
      </p:sp>
      <p:pic>
        <p:nvPicPr>
          <p:cNvPr id="5" name="Content Placeholder 4">
            <a:extLst>
              <a:ext uri="{FF2B5EF4-FFF2-40B4-BE49-F238E27FC236}">
                <a16:creationId xmlns:a16="http://schemas.microsoft.com/office/drawing/2014/main" id="{9D5C6A13-72E5-F7C2-5B9C-EDC0EEC12314}"/>
              </a:ext>
            </a:extLst>
          </p:cNvPr>
          <p:cNvPicPr>
            <a:picLocks noChangeAspect="1"/>
          </p:cNvPicPr>
          <p:nvPr/>
        </p:nvPicPr>
        <p:blipFill>
          <a:blip r:embed="rId2"/>
          <a:srcRect l="800" r="227"/>
          <a:stretch/>
        </p:blipFill>
        <p:spPr>
          <a:xfrm>
            <a:off x="6316394" y="1"/>
            <a:ext cx="5142180" cy="6858000"/>
          </a:xfrm>
          <a:prstGeom prst="rect">
            <a:avLst/>
          </a:prstGeom>
        </p:spPr>
      </p:pic>
    </p:spTree>
    <p:extLst>
      <p:ext uri="{BB962C8B-B14F-4D97-AF65-F5344CB8AC3E}">
        <p14:creationId xmlns:p14="http://schemas.microsoft.com/office/powerpoint/2010/main" val="105771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65AC12-58CF-5CB5-3443-EFA86B60AFCF}"/>
              </a:ext>
            </a:extLst>
          </p:cNvPr>
          <p:cNvPicPr>
            <a:picLocks noChangeAspect="1"/>
          </p:cNvPicPr>
          <p:nvPr/>
        </p:nvPicPr>
        <p:blipFill>
          <a:blip r:embed="rId2"/>
          <a:srcRect l="29945" r="30247"/>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CCB55770-FF57-CE2F-FFE8-203595CD1504}"/>
              </a:ext>
            </a:extLst>
          </p:cNvPr>
          <p:cNvSpPr>
            <a:spLocks noGrp="1"/>
          </p:cNvSpPr>
          <p:nvPr>
            <p:ph type="title"/>
          </p:nvPr>
        </p:nvSpPr>
        <p:spPr>
          <a:xfrm>
            <a:off x="765051" y="382385"/>
            <a:ext cx="6015897" cy="1492132"/>
          </a:xfrm>
        </p:spPr>
        <p:txBody>
          <a:bodyPr>
            <a:normAutofit/>
          </a:bodyPr>
          <a:lstStyle/>
          <a:p>
            <a:r>
              <a:rPr lang="en-US" dirty="0"/>
              <a:t>Brain development: the 5 to 7 shift.</a:t>
            </a:r>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CBD40A71-7078-97B4-7B66-ACF78F9574B8}"/>
              </a:ext>
            </a:extLst>
          </p:cNvPr>
          <p:cNvSpPr>
            <a:spLocks noGrp="1"/>
          </p:cNvSpPr>
          <p:nvPr>
            <p:ph idx="1"/>
          </p:nvPr>
        </p:nvSpPr>
        <p:spPr>
          <a:xfrm>
            <a:off x="765051" y="2286001"/>
            <a:ext cx="6015897" cy="4189614"/>
          </a:xfrm>
        </p:spPr>
        <p:txBody>
          <a:bodyPr vert="horz" lIns="91440" tIns="45720" rIns="91440" bIns="45720" rtlCol="0" anchor="t">
            <a:normAutofit fontScale="92500" lnSpcReduction="10000"/>
          </a:bodyPr>
          <a:lstStyle/>
          <a:p>
            <a:pPr>
              <a:lnSpc>
                <a:spcPct val="100000"/>
              </a:lnSpc>
            </a:pPr>
            <a:r>
              <a:rPr lang="en-US" sz="1800" dirty="0"/>
              <a:t>A time of rapid brain development in the areas of emotional regulation and executive function: the ability to manage emotion, problem solve, and process more complex information.  </a:t>
            </a:r>
          </a:p>
          <a:p>
            <a:pPr>
              <a:lnSpc>
                <a:spcPct val="100000"/>
              </a:lnSpc>
            </a:pPr>
            <a:r>
              <a:rPr lang="en-US" sz="1800"/>
              <a:t>They begin </a:t>
            </a:r>
            <a:r>
              <a:rPr lang="en-US" sz="1800" dirty="0"/>
              <a:t>to think more about how others see them and how they compare to their peers.  Anxiety may increase around making mistakes, being judged, or fitting in.  </a:t>
            </a:r>
            <a:r>
              <a:rPr lang="en-US" sz="1800" b="1" dirty="0">
                <a:solidFill>
                  <a:srgbClr val="C00000"/>
                </a:solidFill>
              </a:rPr>
              <a:t>TIP</a:t>
            </a:r>
            <a:r>
              <a:rPr lang="en-US" sz="1800" dirty="0"/>
              <a:t>:  encourage </a:t>
            </a:r>
            <a:r>
              <a:rPr lang="en-US" sz="1800"/>
              <a:t>self- compassion</a:t>
            </a:r>
            <a:r>
              <a:rPr lang="en-US" sz="1800" dirty="0"/>
              <a:t> and a growth mindset! “You’re still learning!  Let’s keep practicing this together!”</a:t>
            </a:r>
          </a:p>
          <a:p>
            <a:pPr>
              <a:lnSpc>
                <a:spcPct val="100000"/>
              </a:lnSpc>
            </a:pPr>
            <a:r>
              <a:rPr lang="en-US" sz="1800"/>
              <a:t>They are learning greater </a:t>
            </a:r>
            <a:r>
              <a:rPr lang="en-US" sz="1800" dirty="0"/>
              <a:t>emotional regulation….but not always!  While they are developing more impulse control, stress, </a:t>
            </a:r>
            <a:r>
              <a:rPr lang="en-US" sz="1800"/>
              <a:t>fatigue </a:t>
            </a:r>
            <a:r>
              <a:rPr lang="en-US" sz="1800" dirty="0"/>
              <a:t>or frustration can still cause meltdowns and emotional outbursts.  </a:t>
            </a:r>
            <a:r>
              <a:rPr lang="en-US" sz="1800" b="1" dirty="0">
                <a:solidFill>
                  <a:srgbClr val="C00000"/>
                </a:solidFill>
              </a:rPr>
              <a:t>TIP</a:t>
            </a:r>
            <a:r>
              <a:rPr lang="en-US" sz="1800" dirty="0"/>
              <a:t>:  recognize emotional regression as normal.  Teach and model </a:t>
            </a:r>
            <a:r>
              <a:rPr lang="en-US" sz="1800"/>
              <a:t>co-regulation</a:t>
            </a:r>
            <a:r>
              <a:rPr lang="en-US" sz="1800" dirty="0"/>
              <a:t> strategies like deep breathing, a quiet space, or offer a quiet comforting presence when your child is overwhelmed at home.</a:t>
            </a:r>
          </a:p>
          <a:p>
            <a:pPr marL="0" indent="0">
              <a:lnSpc>
                <a:spcPct val="100000"/>
              </a:lnSpc>
              <a:buNone/>
            </a:pPr>
            <a:endParaRPr lang="en-US" sz="1800" dirty="0"/>
          </a:p>
          <a:p>
            <a:pPr>
              <a:lnSpc>
                <a:spcPct val="100000"/>
              </a:lnSpc>
            </a:pPr>
            <a:endParaRPr lang="en-US" sz="1400" dirty="0"/>
          </a:p>
          <a:p>
            <a:pPr>
              <a:lnSpc>
                <a:spcPct val="100000"/>
              </a:lnSpc>
            </a:pPr>
            <a:endParaRPr lang="en-US" sz="1400" dirty="0"/>
          </a:p>
        </p:txBody>
      </p:sp>
    </p:spTree>
    <p:extLst>
      <p:ext uri="{BB962C8B-B14F-4D97-AF65-F5344CB8AC3E}">
        <p14:creationId xmlns:p14="http://schemas.microsoft.com/office/powerpoint/2010/main" val="158398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2E400CE-AD42-C04C-3C81-55B070374FE5}"/>
              </a:ext>
            </a:extLst>
          </p:cNvPr>
          <p:cNvSpPr>
            <a:spLocks noGrp="1"/>
          </p:cNvSpPr>
          <p:nvPr>
            <p:ph type="title"/>
          </p:nvPr>
        </p:nvSpPr>
        <p:spPr>
          <a:xfrm>
            <a:off x="1251678" y="382385"/>
            <a:ext cx="10178322" cy="1492132"/>
          </a:xfrm>
        </p:spPr>
        <p:txBody>
          <a:bodyPr anchor="ctr">
            <a:normAutofit/>
          </a:bodyPr>
          <a:lstStyle/>
          <a:p>
            <a:r>
              <a:rPr lang="en-US" dirty="0"/>
              <a:t>The 5 to 7 shift</a:t>
            </a:r>
          </a:p>
        </p:txBody>
      </p:sp>
      <p:sp>
        <p:nvSpPr>
          <p:cNvPr id="11"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13" name="Rectangle 12">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967BF672-98A9-DA78-BCF8-E33C069C5D14}"/>
              </a:ext>
            </a:extLst>
          </p:cNvPr>
          <p:cNvGraphicFramePr>
            <a:graphicFrameLocks noGrp="1"/>
          </p:cNvGraphicFramePr>
          <p:nvPr>
            <p:ph idx="1"/>
            <p:extLst>
              <p:ext uri="{D42A27DB-BD31-4B8C-83A1-F6EECF244321}">
                <p14:modId xmlns:p14="http://schemas.microsoft.com/office/powerpoint/2010/main" val="1313504017"/>
              </p:ext>
            </p:extLst>
          </p:nvPr>
        </p:nvGraphicFramePr>
        <p:xfrm>
          <a:off x="1250950" y="2286000"/>
          <a:ext cx="10179050" cy="40303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5349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4E7EE04-5897-717E-B122-C1E5610900BC}"/>
              </a:ext>
            </a:extLst>
          </p:cNvPr>
          <p:cNvSpPr>
            <a:spLocks noGrp="1"/>
          </p:cNvSpPr>
          <p:nvPr>
            <p:ph type="title"/>
          </p:nvPr>
        </p:nvSpPr>
        <p:spPr>
          <a:xfrm>
            <a:off x="1251678" y="382385"/>
            <a:ext cx="10178322" cy="1492132"/>
          </a:xfrm>
        </p:spPr>
        <p:txBody>
          <a:bodyPr anchor="ctr">
            <a:normAutofit/>
          </a:bodyPr>
          <a:lstStyle/>
          <a:p>
            <a:r>
              <a:rPr lang="en-US" sz="4700"/>
              <a:t>Signs that a child (and parents) may benefit from professional help</a:t>
            </a:r>
          </a:p>
        </p:txBody>
      </p:sp>
      <p:sp>
        <p:nvSpPr>
          <p:cNvPr id="11"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txBody>
          <a:bodyPr/>
          <a:lstStyle/>
          <a:p>
            <a:endParaRPr lang="en-US"/>
          </a:p>
        </p:txBody>
      </p:sp>
      <p:sp>
        <p:nvSpPr>
          <p:cNvPr id="13" name="Rectangle 12">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7" name="Content Placeholder 2">
            <a:extLst>
              <a:ext uri="{FF2B5EF4-FFF2-40B4-BE49-F238E27FC236}">
                <a16:creationId xmlns:a16="http://schemas.microsoft.com/office/drawing/2014/main" id="{CC101CAE-4625-86F5-1717-FDD2A9D8489C}"/>
              </a:ext>
            </a:extLst>
          </p:cNvPr>
          <p:cNvGraphicFramePr>
            <a:graphicFrameLocks noGrp="1"/>
          </p:cNvGraphicFramePr>
          <p:nvPr>
            <p:ph idx="1"/>
            <p:extLst>
              <p:ext uri="{D42A27DB-BD31-4B8C-83A1-F6EECF244321}">
                <p14:modId xmlns:p14="http://schemas.microsoft.com/office/powerpoint/2010/main" val="2442275363"/>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9640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19352-0ABF-9C84-5EC9-CECC01B8D559}"/>
              </a:ext>
            </a:extLst>
          </p:cNvPr>
          <p:cNvSpPr>
            <a:spLocks noGrp="1"/>
          </p:cNvSpPr>
          <p:nvPr>
            <p:ph type="title"/>
          </p:nvPr>
        </p:nvSpPr>
        <p:spPr>
          <a:xfrm>
            <a:off x="761996" y="382385"/>
            <a:ext cx="10668004" cy="1113295"/>
          </a:xfrm>
        </p:spPr>
        <p:txBody>
          <a:bodyPr anchor="b">
            <a:normAutofit/>
          </a:bodyPr>
          <a:lstStyle/>
          <a:p>
            <a:pPr algn="ctr"/>
            <a:r>
              <a:rPr lang="en-US" dirty="0"/>
              <a:t>More signs:</a:t>
            </a:r>
            <a:endParaRPr lang="en-US"/>
          </a:p>
        </p:txBody>
      </p:sp>
      <p:sp>
        <p:nvSpPr>
          <p:cNvPr id="3" name="Content Placeholder 2">
            <a:extLst>
              <a:ext uri="{FF2B5EF4-FFF2-40B4-BE49-F238E27FC236}">
                <a16:creationId xmlns:a16="http://schemas.microsoft.com/office/drawing/2014/main" id="{9E5DDDD9-D753-954A-6233-F75D306434A1}"/>
              </a:ext>
            </a:extLst>
          </p:cNvPr>
          <p:cNvSpPr>
            <a:spLocks noGrp="1"/>
          </p:cNvSpPr>
          <p:nvPr>
            <p:ph idx="1"/>
          </p:nvPr>
        </p:nvSpPr>
        <p:spPr>
          <a:xfrm>
            <a:off x="761996" y="1785257"/>
            <a:ext cx="10668004" cy="3440539"/>
          </a:xfrm>
        </p:spPr>
        <p:txBody>
          <a:bodyPr>
            <a:normAutofit/>
          </a:bodyPr>
          <a:lstStyle/>
          <a:p>
            <a:pPr>
              <a:lnSpc>
                <a:spcPct val="100000"/>
              </a:lnSpc>
            </a:pPr>
            <a:r>
              <a:rPr lang="en-US" sz="1700"/>
              <a:t>Persistent and uncontrollable worries:  “WHAT IF” about injury, illness, death, natural disasters, burglars, unlikely dangers, school, friendships, performance.</a:t>
            </a:r>
          </a:p>
          <a:p>
            <a:pPr>
              <a:lnSpc>
                <a:spcPct val="100000"/>
              </a:lnSpc>
            </a:pPr>
            <a:r>
              <a:rPr lang="en-US" sz="1700"/>
              <a:t>Frequent emotional outbursts or shutdowns: tantrums, anger outbursts over minor issues; refusing to speak- emotional flooding when overwhelmed, running away or hiding when anxious situations arise.</a:t>
            </a:r>
          </a:p>
          <a:p>
            <a:pPr>
              <a:lnSpc>
                <a:spcPct val="100000"/>
              </a:lnSpc>
            </a:pPr>
            <a:r>
              <a:rPr lang="en-US" sz="1700"/>
              <a:t>Avoidance of normal activities.</a:t>
            </a:r>
          </a:p>
          <a:p>
            <a:pPr>
              <a:lnSpc>
                <a:spcPct val="100000"/>
              </a:lnSpc>
            </a:pPr>
            <a:r>
              <a:rPr lang="en-US" sz="1700"/>
              <a:t>Sleep problems: taking over an hour to fall asleep due to worrying, waking up multiple times in the night needing reassurance, nightmares about their anxious thoughts.</a:t>
            </a:r>
          </a:p>
          <a:p>
            <a:pPr>
              <a:lnSpc>
                <a:spcPct val="100000"/>
              </a:lnSpc>
            </a:pPr>
            <a:r>
              <a:rPr lang="en-US" sz="1700"/>
              <a:t>Social withdrawal and friendship struggles: fear of making mistakes, being judged or excluded, avoiding interactions with classmates or playdates, not speaking in class or refusing to participate in group activities.  Be aware of bullying.</a:t>
            </a:r>
          </a:p>
          <a:p>
            <a:pPr>
              <a:lnSpc>
                <a:spcPct val="100000"/>
              </a:lnSpc>
            </a:pPr>
            <a:r>
              <a:rPr lang="en-US" sz="1700"/>
              <a:t>Duration: 6 months + significant interference with child’s daily activities.</a:t>
            </a:r>
          </a:p>
          <a:p>
            <a:pPr>
              <a:lnSpc>
                <a:spcPct val="100000"/>
              </a:lnSpc>
            </a:pPr>
            <a:endParaRPr lang="en-US" sz="170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419865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hand of two adults and a kid on top of each other">
            <a:extLst>
              <a:ext uri="{FF2B5EF4-FFF2-40B4-BE49-F238E27FC236}">
                <a16:creationId xmlns:a16="http://schemas.microsoft.com/office/drawing/2014/main" id="{819322F2-35C6-327F-4292-25ED3E965B08}"/>
              </a:ext>
            </a:extLst>
          </p:cNvPr>
          <p:cNvPicPr>
            <a:picLocks noChangeAspect="1"/>
          </p:cNvPicPr>
          <p:nvPr/>
        </p:nvPicPr>
        <p:blipFill>
          <a:blip r:embed="rId2"/>
          <a:srcRect l="29983" r="22778" b="-1"/>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ABAEBF0F-8095-5E47-CE3C-5DA13A10084F}"/>
              </a:ext>
            </a:extLst>
          </p:cNvPr>
          <p:cNvSpPr>
            <a:spLocks noGrp="1"/>
          </p:cNvSpPr>
          <p:nvPr>
            <p:ph type="title"/>
          </p:nvPr>
        </p:nvSpPr>
        <p:spPr>
          <a:xfrm>
            <a:off x="765051" y="189915"/>
            <a:ext cx="6573595" cy="1364564"/>
          </a:xfrm>
        </p:spPr>
        <p:txBody>
          <a:bodyPr>
            <a:normAutofit fontScale="90000"/>
          </a:bodyPr>
          <a:lstStyle/>
          <a:p>
            <a:r>
              <a:rPr lang="en-US" dirty="0"/>
              <a:t>How to help in the 5 to 7 shift</a:t>
            </a:r>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D8612B0-70E4-5117-2738-A4539EF0BCAD}"/>
              </a:ext>
            </a:extLst>
          </p:cNvPr>
          <p:cNvSpPr>
            <a:spLocks noGrp="1"/>
          </p:cNvSpPr>
          <p:nvPr>
            <p:ph idx="1"/>
          </p:nvPr>
        </p:nvSpPr>
        <p:spPr>
          <a:xfrm>
            <a:off x="450166" y="2067950"/>
            <a:ext cx="6654019" cy="4600135"/>
          </a:xfrm>
        </p:spPr>
        <p:txBody>
          <a:bodyPr>
            <a:noAutofit/>
          </a:bodyPr>
          <a:lstStyle/>
          <a:p>
            <a:pPr>
              <a:lnSpc>
                <a:spcPct val="100000"/>
              </a:lnSpc>
            </a:pPr>
            <a:r>
              <a:rPr lang="en-US" sz="2400" dirty="0"/>
              <a:t>5 to 7 is a big cognitive shift, one of the best ways to support your child to be their </a:t>
            </a:r>
            <a:r>
              <a:rPr lang="en-US" sz="2400" b="1" i="1" dirty="0"/>
              <a:t>safe base.</a:t>
            </a:r>
          </a:p>
          <a:p>
            <a:pPr>
              <a:lnSpc>
                <a:spcPct val="100000"/>
              </a:lnSpc>
            </a:pPr>
            <a:r>
              <a:rPr lang="en-US" sz="2400" dirty="0"/>
              <a:t>Compassion!</a:t>
            </a:r>
          </a:p>
          <a:p>
            <a:pPr>
              <a:lnSpc>
                <a:spcPct val="100000"/>
              </a:lnSpc>
            </a:pPr>
            <a:r>
              <a:rPr lang="en-US" sz="2400" dirty="0"/>
              <a:t>Encourage a growth mindset:  the 5 to 7 shift brings about a fear of failure. Instead of praising outcomes, praise effort; model making mistakes and handling them calmly at home.</a:t>
            </a:r>
          </a:p>
          <a:p>
            <a:pPr>
              <a:lnSpc>
                <a:spcPct val="100000"/>
              </a:lnSpc>
            </a:pPr>
            <a:r>
              <a:rPr lang="en-US" sz="2400" dirty="0"/>
              <a:t>Reduce toxic stress and cultivate home as a place of rest and recovery from the exhausting work of growing and learning at school.  Limit overstimulation.</a:t>
            </a:r>
          </a:p>
        </p:txBody>
      </p:sp>
    </p:spTree>
    <p:extLst>
      <p:ext uri="{BB962C8B-B14F-4D97-AF65-F5344CB8AC3E}">
        <p14:creationId xmlns:p14="http://schemas.microsoft.com/office/powerpoint/2010/main" val="1003676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D5958-2219-D610-AA7A-A5FA0CABB90D}"/>
              </a:ext>
            </a:extLst>
          </p:cNvPr>
          <p:cNvSpPr>
            <a:spLocks noGrp="1"/>
          </p:cNvSpPr>
          <p:nvPr>
            <p:ph type="title"/>
          </p:nvPr>
        </p:nvSpPr>
        <p:spPr/>
        <p:txBody>
          <a:bodyPr/>
          <a:lstStyle/>
          <a:p>
            <a:r>
              <a:rPr lang="en-US" dirty="0"/>
              <a:t>Let’s talk about anxiety</a:t>
            </a:r>
          </a:p>
        </p:txBody>
      </p:sp>
      <p:sp>
        <p:nvSpPr>
          <p:cNvPr id="3" name="Content Placeholder 2">
            <a:extLst>
              <a:ext uri="{FF2B5EF4-FFF2-40B4-BE49-F238E27FC236}">
                <a16:creationId xmlns:a16="http://schemas.microsoft.com/office/drawing/2014/main" id="{7DE6F06C-6CB7-8769-CD0F-2D03D40AC18D}"/>
              </a:ext>
            </a:extLst>
          </p:cNvPr>
          <p:cNvSpPr>
            <a:spLocks noGrp="1"/>
          </p:cNvSpPr>
          <p:nvPr>
            <p:ph idx="1"/>
          </p:nvPr>
        </p:nvSpPr>
        <p:spPr>
          <a:xfrm>
            <a:off x="1251678" y="1463041"/>
            <a:ext cx="10178322" cy="4416552"/>
          </a:xfrm>
        </p:spPr>
        <p:txBody>
          <a:bodyPr/>
          <a:lstStyle/>
          <a:p>
            <a:r>
              <a:rPr lang="en-US" dirty="0"/>
              <a:t>The rise of anxiety and “the anxious generation”.</a:t>
            </a:r>
          </a:p>
          <a:p>
            <a:r>
              <a:rPr lang="en-US" dirty="0"/>
              <a:t>What is ”normal” or age-appropriate anxiety vs. an anxiety disorder?</a:t>
            </a:r>
          </a:p>
          <a:p>
            <a:r>
              <a:rPr lang="en-US" dirty="0"/>
              <a:t>What contributes to anxious feelings in children?</a:t>
            </a:r>
          </a:p>
          <a:p>
            <a:r>
              <a:rPr lang="en-US" dirty="0"/>
              <a:t>Brain development and the 5 to 7 shift.</a:t>
            </a:r>
          </a:p>
          <a:p>
            <a:r>
              <a:rPr lang="en-US" dirty="0"/>
              <a:t>What helps? What does not?</a:t>
            </a:r>
          </a:p>
          <a:p>
            <a:r>
              <a:rPr lang="en-US" dirty="0"/>
              <a:t>Emotional regulation and co regulation.</a:t>
            </a:r>
          </a:p>
          <a:p>
            <a:r>
              <a:rPr lang="en-US" dirty="0"/>
              <a:t>Neurodivergence, trauma, and anxiety.</a:t>
            </a:r>
          </a:p>
          <a:p>
            <a:r>
              <a:rPr lang="en-US" dirty="0"/>
              <a:t>When extra support is needed.</a:t>
            </a:r>
          </a:p>
          <a:p>
            <a:endParaRPr lang="en-US" dirty="0"/>
          </a:p>
        </p:txBody>
      </p:sp>
    </p:spTree>
    <p:extLst>
      <p:ext uri="{BB962C8B-B14F-4D97-AF65-F5344CB8AC3E}">
        <p14:creationId xmlns:p14="http://schemas.microsoft.com/office/powerpoint/2010/main" val="2677866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A close up image of chess pawns">
            <a:extLst>
              <a:ext uri="{FF2B5EF4-FFF2-40B4-BE49-F238E27FC236}">
                <a16:creationId xmlns:a16="http://schemas.microsoft.com/office/drawing/2014/main" id="{368DC098-C6B4-6206-5E3F-644ACAF9F476}"/>
              </a:ext>
            </a:extLst>
          </p:cNvPr>
          <p:cNvPicPr>
            <a:picLocks noChangeAspect="1"/>
          </p:cNvPicPr>
          <p:nvPr/>
        </p:nvPicPr>
        <p:blipFill>
          <a:blip r:embed="rId2"/>
          <a:srcRect l="36469" r="17000"/>
          <a:stretch/>
        </p:blipFill>
        <p:spPr>
          <a:xfrm>
            <a:off x="7338646" y="10"/>
            <a:ext cx="4853354" cy="6857990"/>
          </a:xfrm>
          <a:prstGeom prst="rect">
            <a:avLst/>
          </a:prstGeom>
        </p:spPr>
      </p:pic>
      <p:sp>
        <p:nvSpPr>
          <p:cNvPr id="9"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6CBCE74F-43FB-5E4C-A65A-B9A7BD3FB012}"/>
              </a:ext>
            </a:extLst>
          </p:cNvPr>
          <p:cNvSpPr>
            <a:spLocks noGrp="1"/>
          </p:cNvSpPr>
          <p:nvPr>
            <p:ph type="title"/>
          </p:nvPr>
        </p:nvSpPr>
        <p:spPr>
          <a:xfrm>
            <a:off x="765051" y="382385"/>
            <a:ext cx="6015897" cy="813369"/>
          </a:xfrm>
        </p:spPr>
        <p:txBody>
          <a:bodyPr>
            <a:normAutofit fontScale="90000"/>
          </a:bodyPr>
          <a:lstStyle/>
          <a:p>
            <a:r>
              <a:rPr lang="en-US" dirty="0"/>
              <a:t>What helps/what does not</a:t>
            </a:r>
          </a:p>
        </p:txBody>
      </p:sp>
      <p:sp>
        <p:nvSpPr>
          <p:cNvPr id="11" name="Rectangle 10">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61C9F664-3124-4C39-2BC0-5087A2829C0F}"/>
              </a:ext>
            </a:extLst>
          </p:cNvPr>
          <p:cNvSpPr>
            <a:spLocks noGrp="1"/>
          </p:cNvSpPr>
          <p:nvPr>
            <p:ph idx="1"/>
          </p:nvPr>
        </p:nvSpPr>
        <p:spPr>
          <a:xfrm>
            <a:off x="283464" y="1744394"/>
            <a:ext cx="7158345" cy="4881489"/>
          </a:xfrm>
        </p:spPr>
        <p:txBody>
          <a:bodyPr>
            <a:normAutofit lnSpcReduction="10000"/>
          </a:bodyPr>
          <a:lstStyle/>
          <a:p>
            <a:pPr>
              <a:lnSpc>
                <a:spcPct val="100000"/>
              </a:lnSpc>
            </a:pPr>
            <a:r>
              <a:rPr lang="en-US" sz="1800" dirty="0"/>
              <a:t>Help them name and manage (regulate) their feelings.  Help them develop an awareness of anxious thoughts and how they feel in their bodies, what the words that pass through their minds sound like, as well as awareness of peace and calm feelings, places, people, activities, etc.  Help them find the strategies that bring down heightened emotion and calm their bodies.  Utilize co-regulation, teach simple anxiety calming strategies like breathing exercises, movement-based regulation (jumping, bilateral stimulation, fidgets etc.), or setting a worry timer- “lets talk for 5 minutes, pray and move on”.</a:t>
            </a:r>
          </a:p>
          <a:p>
            <a:pPr>
              <a:lnSpc>
                <a:spcPct val="100000"/>
              </a:lnSpc>
            </a:pPr>
            <a:r>
              <a:rPr lang="en-US" sz="1800" dirty="0"/>
              <a:t>Model calmness and resilience.</a:t>
            </a:r>
          </a:p>
          <a:p>
            <a:pPr>
              <a:lnSpc>
                <a:spcPct val="100000"/>
              </a:lnSpc>
            </a:pPr>
            <a:r>
              <a:rPr lang="en-US" sz="1800" dirty="0"/>
              <a:t>Be aware of over reassurance and over managing/shielding children from the frustration that is a necessary part of learning and growth.</a:t>
            </a:r>
          </a:p>
          <a:p>
            <a:pPr>
              <a:lnSpc>
                <a:spcPct val="100000"/>
              </a:lnSpc>
            </a:pPr>
            <a:r>
              <a:rPr lang="en-US" sz="1800" dirty="0"/>
              <a:t>Discipline is often counter productive.  Consequences are natural results for behavior– help them make amends if possible.</a:t>
            </a:r>
          </a:p>
          <a:p>
            <a:pPr>
              <a:lnSpc>
                <a:spcPct val="100000"/>
              </a:lnSpc>
            </a:pPr>
            <a:r>
              <a:rPr lang="en-US" sz="1800" dirty="0"/>
              <a:t>Logic doesn’t work either.  When anxious the survival part of the brain is active, this must be soothed first.  Validate, regulate, help them make an empowered decision.</a:t>
            </a:r>
          </a:p>
          <a:p>
            <a:pPr>
              <a:lnSpc>
                <a:spcPct val="100000"/>
              </a:lnSpc>
            </a:pPr>
            <a:endParaRPr lang="en-US" sz="1400" dirty="0"/>
          </a:p>
        </p:txBody>
      </p:sp>
    </p:spTree>
    <p:extLst>
      <p:ext uri="{BB962C8B-B14F-4D97-AF65-F5344CB8AC3E}">
        <p14:creationId xmlns:p14="http://schemas.microsoft.com/office/powerpoint/2010/main" val="677665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D8B92-E9DF-AFA5-E22C-080C71D68B68}"/>
              </a:ext>
            </a:extLst>
          </p:cNvPr>
          <p:cNvSpPr>
            <a:spLocks noGrp="1"/>
          </p:cNvSpPr>
          <p:nvPr>
            <p:ph type="title"/>
          </p:nvPr>
        </p:nvSpPr>
        <p:spPr/>
        <p:txBody>
          <a:bodyPr/>
          <a:lstStyle/>
          <a:p>
            <a:r>
              <a:rPr lang="en-US" dirty="0"/>
              <a:t>The learning space</a:t>
            </a:r>
          </a:p>
        </p:txBody>
      </p:sp>
      <p:sp>
        <p:nvSpPr>
          <p:cNvPr id="3" name="Content Placeholder 2">
            <a:extLst>
              <a:ext uri="{FF2B5EF4-FFF2-40B4-BE49-F238E27FC236}">
                <a16:creationId xmlns:a16="http://schemas.microsoft.com/office/drawing/2014/main" id="{2666FFF1-0427-9465-C924-0CAFE5911C37}"/>
              </a:ext>
            </a:extLst>
          </p:cNvPr>
          <p:cNvSpPr>
            <a:spLocks noGrp="1"/>
          </p:cNvSpPr>
          <p:nvPr>
            <p:ph idx="1"/>
          </p:nvPr>
        </p:nvSpPr>
        <p:spPr>
          <a:xfrm>
            <a:off x="1251678" y="1874517"/>
            <a:ext cx="10178322" cy="3593591"/>
          </a:xfrm>
        </p:spPr>
        <p:style>
          <a:lnRef idx="2">
            <a:schemeClr val="dk1"/>
          </a:lnRef>
          <a:fillRef idx="1">
            <a:schemeClr val="lt1"/>
          </a:fillRef>
          <a:effectRef idx="0">
            <a:schemeClr val="dk1"/>
          </a:effectRef>
          <a:fontRef idx="minor">
            <a:schemeClr val="dk1"/>
          </a:fontRef>
        </p:style>
        <p:txBody>
          <a:bodyPr/>
          <a:lstStyle/>
          <a:p>
            <a:pPr marL="0" indent="0">
              <a:buNone/>
            </a:pPr>
            <a:r>
              <a:rPr lang="en-US" dirty="0"/>
              <a:t>The Learning Space (Dr. Becky Kennedy)</a:t>
            </a:r>
          </a:p>
        </p:txBody>
      </p:sp>
      <mc:AlternateContent xmlns:mc="http://schemas.openxmlformats.org/markup-compatibility/2006" xmlns:p14="http://schemas.microsoft.com/office/powerpoint/2010/main">
        <mc:Choice Requires="p14">
          <p:contentPart p14:bwMode="auto" r:id="rId2">
            <p14:nvContentPartPr>
              <p14:cNvPr id="6" name="Ink 5">
                <a:extLst>
                  <a:ext uri="{FF2B5EF4-FFF2-40B4-BE49-F238E27FC236}">
                    <a16:creationId xmlns:a16="http://schemas.microsoft.com/office/drawing/2014/main" id="{13641D23-7663-151A-34DB-866A3E24C96A}"/>
                  </a:ext>
                </a:extLst>
              </p14:cNvPr>
              <p14:cNvContentPartPr/>
              <p14:nvPr/>
            </p14:nvContentPartPr>
            <p14:xfrm>
              <a:off x="3294627" y="3014559"/>
              <a:ext cx="4887000" cy="1767960"/>
            </p14:xfrm>
          </p:contentPart>
        </mc:Choice>
        <mc:Fallback xmlns="">
          <p:pic>
            <p:nvPicPr>
              <p:cNvPr id="6" name="Ink 5">
                <a:extLst>
                  <a:ext uri="{FF2B5EF4-FFF2-40B4-BE49-F238E27FC236}">
                    <a16:creationId xmlns:a16="http://schemas.microsoft.com/office/drawing/2014/main" id="{13641D23-7663-151A-34DB-866A3E24C96A}"/>
                  </a:ext>
                </a:extLst>
              </p:cNvPr>
              <p:cNvPicPr/>
              <p:nvPr/>
            </p:nvPicPr>
            <p:blipFill>
              <a:blip r:embed="rId3"/>
              <a:stretch>
                <a:fillRect/>
              </a:stretch>
            </p:blipFill>
            <p:spPr>
              <a:xfrm>
                <a:off x="3288507" y="3008439"/>
                <a:ext cx="4899240" cy="1780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290C765F-BF65-C29E-63F7-557DBA2BBC65}"/>
                  </a:ext>
                </a:extLst>
              </p14:cNvPr>
              <p14:cNvContentPartPr/>
              <p14:nvPr/>
            </p14:nvContentPartPr>
            <p14:xfrm>
              <a:off x="2840667" y="2586879"/>
              <a:ext cx="360" cy="360"/>
            </p14:xfrm>
          </p:contentPart>
        </mc:Choice>
        <mc:Fallback xmlns="">
          <p:pic>
            <p:nvPicPr>
              <p:cNvPr id="7" name="Ink 6">
                <a:extLst>
                  <a:ext uri="{FF2B5EF4-FFF2-40B4-BE49-F238E27FC236}">
                    <a16:creationId xmlns:a16="http://schemas.microsoft.com/office/drawing/2014/main" id="{290C765F-BF65-C29E-63F7-557DBA2BBC65}"/>
                  </a:ext>
                </a:extLst>
              </p:cNvPr>
              <p:cNvPicPr/>
              <p:nvPr/>
            </p:nvPicPr>
            <p:blipFill>
              <a:blip r:embed="rId5"/>
              <a:stretch>
                <a:fillRect/>
              </a:stretch>
            </p:blipFill>
            <p:spPr>
              <a:xfrm>
                <a:off x="2834547" y="2580759"/>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85CFC21B-549D-69E5-23A4-FE75A14D7805}"/>
                  </a:ext>
                </a:extLst>
              </p14:cNvPr>
              <p14:cNvContentPartPr/>
              <p14:nvPr/>
            </p14:nvContentPartPr>
            <p14:xfrm>
              <a:off x="2981787" y="2572479"/>
              <a:ext cx="360" cy="360"/>
            </p14:xfrm>
          </p:contentPart>
        </mc:Choice>
        <mc:Fallback xmlns="">
          <p:pic>
            <p:nvPicPr>
              <p:cNvPr id="8" name="Ink 7">
                <a:extLst>
                  <a:ext uri="{FF2B5EF4-FFF2-40B4-BE49-F238E27FC236}">
                    <a16:creationId xmlns:a16="http://schemas.microsoft.com/office/drawing/2014/main" id="{85CFC21B-549D-69E5-23A4-FE75A14D7805}"/>
                  </a:ext>
                </a:extLst>
              </p:cNvPr>
              <p:cNvPicPr/>
              <p:nvPr/>
            </p:nvPicPr>
            <p:blipFill>
              <a:blip r:embed="rId5"/>
              <a:stretch>
                <a:fillRect/>
              </a:stretch>
            </p:blipFill>
            <p:spPr>
              <a:xfrm>
                <a:off x="2975667" y="2566359"/>
                <a:ext cx="12600" cy="12600"/>
              </a:xfrm>
              <a:prstGeom prst="rect">
                <a:avLst/>
              </a:prstGeom>
            </p:spPr>
          </p:pic>
        </mc:Fallback>
      </mc:AlternateContent>
      <p:sp>
        <p:nvSpPr>
          <p:cNvPr id="9" name="TextBox 8">
            <a:extLst>
              <a:ext uri="{FF2B5EF4-FFF2-40B4-BE49-F238E27FC236}">
                <a16:creationId xmlns:a16="http://schemas.microsoft.com/office/drawing/2014/main" id="{B3D551EC-482D-BCF6-8B66-7C8CCE26EEF3}"/>
              </a:ext>
            </a:extLst>
          </p:cNvPr>
          <p:cNvSpPr txBox="1"/>
          <p:nvPr/>
        </p:nvSpPr>
        <p:spPr>
          <a:xfrm>
            <a:off x="1725561" y="3303639"/>
            <a:ext cx="1564386" cy="646331"/>
          </a:xfrm>
          <a:prstGeom prst="rect">
            <a:avLst/>
          </a:prstGeom>
          <a:noFill/>
        </p:spPr>
        <p:txBody>
          <a:bodyPr wrap="square" rtlCol="0">
            <a:spAutoFit/>
          </a:bodyPr>
          <a:lstStyle/>
          <a:p>
            <a:r>
              <a:rPr lang="en-US" dirty="0"/>
              <a:t>Not knowing</a:t>
            </a:r>
          </a:p>
          <a:p>
            <a:endParaRPr lang="en-US" dirty="0"/>
          </a:p>
        </p:txBody>
      </p:sp>
      <mc:AlternateContent xmlns:mc="http://schemas.openxmlformats.org/markup-compatibility/2006" xmlns:p14="http://schemas.microsoft.com/office/powerpoint/2010/main">
        <mc:Choice Requires="p14">
          <p:contentPart p14:bwMode="auto" r:id="rId7">
            <p14:nvContentPartPr>
              <p14:cNvPr id="25" name="Ink 24">
                <a:extLst>
                  <a:ext uri="{FF2B5EF4-FFF2-40B4-BE49-F238E27FC236}">
                    <a16:creationId xmlns:a16="http://schemas.microsoft.com/office/drawing/2014/main" id="{C66FDFE7-CFA0-ED8E-B80B-2382A73A4F5D}"/>
                  </a:ext>
                </a:extLst>
              </p14:cNvPr>
              <p14:cNvContentPartPr/>
              <p14:nvPr/>
            </p14:nvContentPartPr>
            <p14:xfrm>
              <a:off x="9855627" y="3519987"/>
              <a:ext cx="360" cy="360"/>
            </p14:xfrm>
          </p:contentPart>
        </mc:Choice>
        <mc:Fallback xmlns="">
          <p:pic>
            <p:nvPicPr>
              <p:cNvPr id="25" name="Ink 24">
                <a:extLst>
                  <a:ext uri="{FF2B5EF4-FFF2-40B4-BE49-F238E27FC236}">
                    <a16:creationId xmlns:a16="http://schemas.microsoft.com/office/drawing/2014/main" id="{C66FDFE7-CFA0-ED8E-B80B-2382A73A4F5D}"/>
                  </a:ext>
                </a:extLst>
              </p:cNvPr>
              <p:cNvPicPr/>
              <p:nvPr/>
            </p:nvPicPr>
            <p:blipFill>
              <a:blip r:embed="rId8"/>
              <a:stretch>
                <a:fillRect/>
              </a:stretch>
            </p:blipFill>
            <p:spPr>
              <a:xfrm>
                <a:off x="9849507" y="3513867"/>
                <a:ext cx="12600" cy="12600"/>
              </a:xfrm>
              <a:prstGeom prst="rect">
                <a:avLst/>
              </a:prstGeom>
            </p:spPr>
          </p:pic>
        </mc:Fallback>
      </mc:AlternateContent>
      <p:sp>
        <p:nvSpPr>
          <p:cNvPr id="29" name="TextBox 28">
            <a:extLst>
              <a:ext uri="{FF2B5EF4-FFF2-40B4-BE49-F238E27FC236}">
                <a16:creationId xmlns:a16="http://schemas.microsoft.com/office/drawing/2014/main" id="{5AD335F3-3892-41A9-5EDC-887D1D655DC7}"/>
              </a:ext>
            </a:extLst>
          </p:cNvPr>
          <p:cNvSpPr txBox="1"/>
          <p:nvPr/>
        </p:nvSpPr>
        <p:spPr>
          <a:xfrm>
            <a:off x="8399631" y="3765304"/>
            <a:ext cx="2812365" cy="369332"/>
          </a:xfrm>
          <a:prstGeom prst="rect">
            <a:avLst/>
          </a:prstGeom>
          <a:noFill/>
        </p:spPr>
        <p:txBody>
          <a:bodyPr wrap="square" rtlCol="0">
            <a:spAutoFit/>
          </a:bodyPr>
          <a:lstStyle/>
          <a:p>
            <a:r>
              <a:rPr lang="en-US" dirty="0"/>
              <a:t>Knowing</a:t>
            </a:r>
          </a:p>
        </p:txBody>
      </p:sp>
      <p:sp>
        <p:nvSpPr>
          <p:cNvPr id="30" name="TextBox 29">
            <a:extLst>
              <a:ext uri="{FF2B5EF4-FFF2-40B4-BE49-F238E27FC236}">
                <a16:creationId xmlns:a16="http://schemas.microsoft.com/office/drawing/2014/main" id="{BFD5C498-AD4D-DBBB-8395-3C4A474C055E}"/>
              </a:ext>
            </a:extLst>
          </p:cNvPr>
          <p:cNvSpPr txBox="1"/>
          <p:nvPr/>
        </p:nvSpPr>
        <p:spPr>
          <a:xfrm flipH="1">
            <a:off x="4819202" y="4895257"/>
            <a:ext cx="5817476" cy="369332"/>
          </a:xfrm>
          <a:prstGeom prst="rect">
            <a:avLst/>
          </a:prstGeom>
          <a:noFill/>
        </p:spPr>
        <p:txBody>
          <a:bodyPr wrap="square" rtlCol="0">
            <a:spAutoFit/>
          </a:bodyPr>
          <a:lstStyle/>
          <a:p>
            <a:r>
              <a:rPr lang="en-US" dirty="0"/>
              <a:t>FRUSTRATION</a:t>
            </a:r>
          </a:p>
        </p:txBody>
      </p:sp>
    </p:spTree>
    <p:extLst>
      <p:ext uri="{BB962C8B-B14F-4D97-AF65-F5344CB8AC3E}">
        <p14:creationId xmlns:p14="http://schemas.microsoft.com/office/powerpoint/2010/main" val="3836482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E7DE8-A8B3-DB85-4C16-E899C89DCEBE}"/>
              </a:ext>
            </a:extLst>
          </p:cNvPr>
          <p:cNvSpPr>
            <a:spLocks noGrp="1"/>
          </p:cNvSpPr>
          <p:nvPr>
            <p:ph type="title"/>
          </p:nvPr>
        </p:nvSpPr>
        <p:spPr/>
        <p:txBody>
          <a:bodyPr/>
          <a:lstStyle/>
          <a:p>
            <a:r>
              <a:rPr lang="en-US" dirty="0"/>
              <a:t>Zones of regulation</a:t>
            </a:r>
          </a:p>
        </p:txBody>
      </p:sp>
      <p:pic>
        <p:nvPicPr>
          <p:cNvPr id="4" name="Content Placeholder 3">
            <a:extLst>
              <a:ext uri="{FF2B5EF4-FFF2-40B4-BE49-F238E27FC236}">
                <a16:creationId xmlns:a16="http://schemas.microsoft.com/office/drawing/2014/main" id="{101A5C2D-E7C9-B43B-84EB-88FC9B7059E6}"/>
              </a:ext>
            </a:extLst>
          </p:cNvPr>
          <p:cNvPicPr>
            <a:picLocks noGrp="1" noChangeAspect="1"/>
          </p:cNvPicPr>
          <p:nvPr>
            <p:ph idx="1"/>
          </p:nvPr>
        </p:nvPicPr>
        <p:blipFill>
          <a:blip r:embed="rId2"/>
          <a:stretch>
            <a:fillRect/>
          </a:stretch>
        </p:blipFill>
        <p:spPr>
          <a:xfrm>
            <a:off x="2002222" y="1874517"/>
            <a:ext cx="8276896" cy="4746999"/>
          </a:xfrm>
          <a:prstGeom prst="rect">
            <a:avLst/>
          </a:prstGeom>
        </p:spPr>
      </p:pic>
    </p:spTree>
    <p:extLst>
      <p:ext uri="{BB962C8B-B14F-4D97-AF65-F5344CB8AC3E}">
        <p14:creationId xmlns:p14="http://schemas.microsoft.com/office/powerpoint/2010/main" val="550781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3" name="Picture 12" descr="A top view of wooden blocks on a white background">
            <a:extLst>
              <a:ext uri="{FF2B5EF4-FFF2-40B4-BE49-F238E27FC236}">
                <a16:creationId xmlns:a16="http://schemas.microsoft.com/office/drawing/2014/main" id="{389B53CE-B47B-9BF8-73F9-07458A310713}"/>
              </a:ext>
            </a:extLst>
          </p:cNvPr>
          <p:cNvPicPr>
            <a:picLocks noChangeAspect="1"/>
          </p:cNvPicPr>
          <p:nvPr/>
        </p:nvPicPr>
        <p:blipFill>
          <a:blip r:embed="rId2"/>
          <a:srcRect l="4102" r="48659" b="-1"/>
          <a:stretch/>
        </p:blipFill>
        <p:spPr>
          <a:xfrm>
            <a:off x="7338646" y="10"/>
            <a:ext cx="4853354" cy="6857990"/>
          </a:xfrm>
          <a:prstGeom prst="rect">
            <a:avLst/>
          </a:prstGeom>
        </p:spPr>
      </p:pic>
      <p:sp>
        <p:nvSpPr>
          <p:cNvPr id="14" name="Freeform 10">
            <a:extLst>
              <a:ext uri="{FF2B5EF4-FFF2-40B4-BE49-F238E27FC236}">
                <a16:creationId xmlns:a16="http://schemas.microsoft.com/office/drawing/2014/main" id="{E1CE536E-134A-4A35-900B-30F927D5B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B00467CC-5592-F68C-3DAD-845AC3625398}"/>
              </a:ext>
            </a:extLst>
          </p:cNvPr>
          <p:cNvSpPr>
            <a:spLocks noGrp="1"/>
          </p:cNvSpPr>
          <p:nvPr>
            <p:ph type="title"/>
          </p:nvPr>
        </p:nvSpPr>
        <p:spPr>
          <a:xfrm>
            <a:off x="765051" y="382385"/>
            <a:ext cx="6015897" cy="813369"/>
          </a:xfrm>
        </p:spPr>
        <p:txBody>
          <a:bodyPr>
            <a:normAutofit/>
          </a:bodyPr>
          <a:lstStyle/>
          <a:p>
            <a:r>
              <a:rPr lang="en-US" dirty="0"/>
              <a:t>toolkit</a:t>
            </a:r>
          </a:p>
        </p:txBody>
      </p:sp>
      <p:sp>
        <p:nvSpPr>
          <p:cNvPr id="15" name="Rectangle 14">
            <a:extLst>
              <a:ext uri="{FF2B5EF4-FFF2-40B4-BE49-F238E27FC236}">
                <a16:creationId xmlns:a16="http://schemas.microsoft.com/office/drawing/2014/main" id="{FA0382D1-1594-4E3D-842E-04E1E5E75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10FEAD9-831C-E78E-46F4-2F24F698A59B}"/>
              </a:ext>
            </a:extLst>
          </p:cNvPr>
          <p:cNvSpPr>
            <a:spLocks noGrp="1"/>
          </p:cNvSpPr>
          <p:nvPr>
            <p:ph idx="1"/>
          </p:nvPr>
        </p:nvSpPr>
        <p:spPr>
          <a:xfrm>
            <a:off x="765051" y="1378635"/>
            <a:ext cx="6015897" cy="5096980"/>
          </a:xfrm>
        </p:spPr>
        <p:txBody>
          <a:bodyPr>
            <a:normAutofit lnSpcReduction="10000"/>
          </a:bodyPr>
          <a:lstStyle/>
          <a:p>
            <a:pPr>
              <a:lnSpc>
                <a:spcPct val="100000"/>
              </a:lnSpc>
            </a:pPr>
            <a:r>
              <a:rPr lang="en-US" dirty="0"/>
              <a:t>Music</a:t>
            </a:r>
          </a:p>
          <a:p>
            <a:pPr>
              <a:lnSpc>
                <a:spcPct val="100000"/>
              </a:lnSpc>
            </a:pPr>
            <a:r>
              <a:rPr lang="en-US" dirty="0"/>
              <a:t>Crafts</a:t>
            </a:r>
          </a:p>
          <a:p>
            <a:pPr>
              <a:lnSpc>
                <a:spcPct val="100000"/>
              </a:lnSpc>
            </a:pPr>
            <a:r>
              <a:rPr lang="en-US" dirty="0"/>
              <a:t>Movement: dance, sports, walking, stretching</a:t>
            </a:r>
          </a:p>
          <a:p>
            <a:pPr>
              <a:lnSpc>
                <a:spcPct val="100000"/>
              </a:lnSpc>
            </a:pPr>
            <a:r>
              <a:rPr lang="en-US" dirty="0"/>
              <a:t>Bilateral movement </a:t>
            </a:r>
            <a:r>
              <a:rPr lang="en-US" dirty="0" err="1"/>
              <a:t>ie</a:t>
            </a:r>
            <a:r>
              <a:rPr lang="en-US" dirty="0"/>
              <a:t>. Butterfly tapping</a:t>
            </a:r>
          </a:p>
          <a:p>
            <a:pPr>
              <a:lnSpc>
                <a:spcPct val="100000"/>
              </a:lnSpc>
            </a:pPr>
            <a:r>
              <a:rPr lang="en-US" dirty="0"/>
              <a:t>Polyvagal techniques: singing, humming, gargling</a:t>
            </a:r>
          </a:p>
          <a:p>
            <a:pPr>
              <a:lnSpc>
                <a:spcPct val="100000"/>
              </a:lnSpc>
            </a:pPr>
            <a:r>
              <a:rPr lang="en-US" dirty="0"/>
              <a:t>Ice cubes in hands or back of the neck, cold shower, facial ice plunge </a:t>
            </a:r>
          </a:p>
          <a:p>
            <a:pPr>
              <a:lnSpc>
                <a:spcPct val="100000"/>
              </a:lnSpc>
            </a:pPr>
            <a:r>
              <a:rPr lang="en-US" dirty="0"/>
              <a:t>Breathing techniques</a:t>
            </a:r>
          </a:p>
          <a:p>
            <a:pPr>
              <a:lnSpc>
                <a:spcPct val="100000"/>
              </a:lnSpc>
            </a:pPr>
            <a:r>
              <a:rPr lang="en-US" dirty="0"/>
              <a:t>Grounding</a:t>
            </a:r>
          </a:p>
          <a:p>
            <a:pPr>
              <a:lnSpc>
                <a:spcPct val="100000"/>
              </a:lnSpc>
            </a:pPr>
            <a:r>
              <a:rPr lang="en-US" dirty="0"/>
              <a:t>Distraction (not avoidance): reading, puzzles</a:t>
            </a:r>
          </a:p>
          <a:p>
            <a:pPr>
              <a:lnSpc>
                <a:spcPct val="100000"/>
              </a:lnSpc>
            </a:pPr>
            <a:r>
              <a:rPr lang="en-US" dirty="0"/>
              <a:t>Talking</a:t>
            </a:r>
          </a:p>
          <a:p>
            <a:pPr>
              <a:lnSpc>
                <a:spcPct val="100000"/>
              </a:lnSpc>
            </a:pPr>
            <a:r>
              <a:rPr lang="en-US" dirty="0"/>
              <a:t>Journaling</a:t>
            </a:r>
          </a:p>
          <a:p>
            <a:pPr>
              <a:lnSpc>
                <a:spcPct val="100000"/>
              </a:lnSpc>
            </a:pPr>
            <a:r>
              <a:rPr lang="en-US" dirty="0"/>
              <a:t>Comfort: pets, </a:t>
            </a:r>
            <a:r>
              <a:rPr lang="en-US" dirty="0" err="1"/>
              <a:t>stuffies</a:t>
            </a:r>
            <a:r>
              <a:rPr lang="en-US" dirty="0"/>
              <a:t>, people</a:t>
            </a:r>
          </a:p>
          <a:p>
            <a:pPr>
              <a:lnSpc>
                <a:spcPct val="100000"/>
              </a:lnSpc>
            </a:pPr>
            <a:r>
              <a:rPr lang="en-US" dirty="0"/>
              <a:t>Alone time</a:t>
            </a:r>
          </a:p>
        </p:txBody>
      </p:sp>
    </p:spTree>
    <p:extLst>
      <p:ext uri="{BB962C8B-B14F-4D97-AF65-F5344CB8AC3E}">
        <p14:creationId xmlns:p14="http://schemas.microsoft.com/office/powerpoint/2010/main" val="2433704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EAA60841-57F5-1622-3AC9-16647CD2CC70}"/>
              </a:ext>
            </a:extLst>
          </p:cNvPr>
          <p:cNvSpPr>
            <a:spLocks noGrp="1"/>
          </p:cNvSpPr>
          <p:nvPr>
            <p:ph type="title"/>
          </p:nvPr>
        </p:nvSpPr>
        <p:spPr>
          <a:xfrm>
            <a:off x="931933" y="1162940"/>
            <a:ext cx="4515598" cy="4532120"/>
          </a:xfrm>
        </p:spPr>
        <p:txBody>
          <a:bodyPr anchor="ctr">
            <a:normAutofit/>
          </a:bodyPr>
          <a:lstStyle/>
          <a:p>
            <a:r>
              <a:rPr lang="en-US" sz="4400" dirty="0">
                <a:solidFill>
                  <a:srgbClr val="2A1A00"/>
                </a:solidFill>
              </a:rPr>
              <a:t>When to help</a:t>
            </a:r>
          </a:p>
        </p:txBody>
      </p:sp>
      <p:sp>
        <p:nvSpPr>
          <p:cNvPr id="12"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1DF473F-C871-8B0F-DEDB-C1ED719D3DC2}"/>
              </a:ext>
            </a:extLst>
          </p:cNvPr>
          <p:cNvSpPr>
            <a:spLocks noGrp="1"/>
          </p:cNvSpPr>
          <p:nvPr>
            <p:ph idx="1"/>
          </p:nvPr>
        </p:nvSpPr>
        <p:spPr>
          <a:xfrm>
            <a:off x="6749271" y="1128451"/>
            <a:ext cx="4680729" cy="4566609"/>
          </a:xfrm>
        </p:spPr>
        <p:txBody>
          <a:bodyPr anchor="ctr">
            <a:normAutofit/>
          </a:bodyPr>
          <a:lstStyle/>
          <a:p>
            <a:r>
              <a:rPr lang="en-US" dirty="0"/>
              <a:t>When to help: </a:t>
            </a:r>
          </a:p>
          <a:p>
            <a:pPr lvl="1"/>
            <a:r>
              <a:rPr lang="en-US" dirty="0"/>
              <a:t>When a child is so overwhelmed they cannot think clearly – RED ZONE</a:t>
            </a:r>
          </a:p>
          <a:p>
            <a:pPr lvl="1"/>
            <a:r>
              <a:rPr lang="en-US" dirty="0"/>
              <a:t>When they are shutting down or feel unsafe.</a:t>
            </a:r>
          </a:p>
          <a:p>
            <a:pPr lvl="1"/>
            <a:r>
              <a:rPr lang="en-US" dirty="0"/>
              <a:t>If they are a danger to themselves or others.</a:t>
            </a:r>
          </a:p>
          <a:p>
            <a:pPr lvl="1"/>
            <a:r>
              <a:rPr lang="en-US" dirty="0"/>
              <a:t>If they haven’t found their coping skills and tools yet.</a:t>
            </a:r>
          </a:p>
        </p:txBody>
      </p:sp>
    </p:spTree>
    <p:extLst>
      <p:ext uri="{BB962C8B-B14F-4D97-AF65-F5344CB8AC3E}">
        <p14:creationId xmlns:p14="http://schemas.microsoft.com/office/powerpoint/2010/main" val="3381122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2C22E-B7E8-8C0A-562C-49908BDF254B}"/>
              </a:ext>
            </a:extLst>
          </p:cNvPr>
          <p:cNvSpPr>
            <a:spLocks noGrp="1"/>
          </p:cNvSpPr>
          <p:nvPr>
            <p:ph type="title"/>
          </p:nvPr>
        </p:nvSpPr>
        <p:spPr>
          <a:xfrm>
            <a:off x="761996" y="382385"/>
            <a:ext cx="10668004" cy="1113295"/>
          </a:xfrm>
        </p:spPr>
        <p:txBody>
          <a:bodyPr anchor="b">
            <a:normAutofit/>
          </a:bodyPr>
          <a:lstStyle/>
          <a:p>
            <a:pPr algn="ctr"/>
            <a:r>
              <a:rPr lang="en-US" dirty="0"/>
              <a:t>When to step back</a:t>
            </a:r>
            <a:endParaRPr lang="en-US"/>
          </a:p>
        </p:txBody>
      </p:sp>
      <p:sp>
        <p:nvSpPr>
          <p:cNvPr id="15" name="Content Placeholder 2">
            <a:extLst>
              <a:ext uri="{FF2B5EF4-FFF2-40B4-BE49-F238E27FC236}">
                <a16:creationId xmlns:a16="http://schemas.microsoft.com/office/drawing/2014/main" id="{ED43718F-62F9-B88C-95AE-F1B20EBA3B09}"/>
              </a:ext>
            </a:extLst>
          </p:cNvPr>
          <p:cNvSpPr>
            <a:spLocks noGrp="1"/>
          </p:cNvSpPr>
          <p:nvPr>
            <p:ph idx="1"/>
          </p:nvPr>
        </p:nvSpPr>
        <p:spPr>
          <a:xfrm>
            <a:off x="761996" y="1785257"/>
            <a:ext cx="10668004" cy="3440539"/>
          </a:xfrm>
        </p:spPr>
        <p:txBody>
          <a:bodyPr>
            <a:normAutofit/>
          </a:bodyPr>
          <a:lstStyle/>
          <a:p>
            <a:r>
              <a:rPr lang="en-US" sz="2400" dirty="0"/>
              <a:t>Once they begin to use regulation strategies independently.</a:t>
            </a:r>
          </a:p>
          <a:p>
            <a:r>
              <a:rPr lang="en-US" sz="2400" dirty="0"/>
              <a:t>If they need space to calm down before talking.</a:t>
            </a:r>
          </a:p>
          <a:p>
            <a:r>
              <a:rPr lang="en-US" sz="2400" dirty="0"/>
              <a:t>When frustration is a necessary part of the learning space.  Here, you can encourage, cheerlead, even coach from the sidelines.</a:t>
            </a:r>
          </a:p>
          <a:p>
            <a:r>
              <a:rPr lang="en-US" sz="2400" dirty="0"/>
              <a:t>In this space, stay attuned to your child, don’t check out!  </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00727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7339C-3A85-AB71-84FE-FEF26C2A50F8}"/>
              </a:ext>
            </a:extLst>
          </p:cNvPr>
          <p:cNvSpPr>
            <a:spLocks noGrp="1"/>
          </p:cNvSpPr>
          <p:nvPr>
            <p:ph type="title"/>
          </p:nvPr>
        </p:nvSpPr>
        <p:spPr>
          <a:xfrm>
            <a:off x="1251679" y="645106"/>
            <a:ext cx="3384329" cy="5421435"/>
          </a:xfrm>
        </p:spPr>
        <p:txBody>
          <a:bodyPr anchor="ctr">
            <a:normAutofit/>
          </a:bodyPr>
          <a:lstStyle/>
          <a:p>
            <a:r>
              <a:rPr lang="en-US" sz="4000"/>
              <a:t>The emotional impact of parenting an anxious child</a:t>
            </a:r>
          </a:p>
        </p:txBody>
      </p:sp>
      <p:graphicFrame>
        <p:nvGraphicFramePr>
          <p:cNvPr id="5" name="Content Placeholder 2">
            <a:extLst>
              <a:ext uri="{FF2B5EF4-FFF2-40B4-BE49-F238E27FC236}">
                <a16:creationId xmlns:a16="http://schemas.microsoft.com/office/drawing/2014/main" id="{52470C48-D65B-25A6-AC1C-FBB1D351A118}"/>
              </a:ext>
            </a:extLst>
          </p:cNvPr>
          <p:cNvGraphicFramePr>
            <a:graphicFrameLocks noGrp="1"/>
          </p:cNvGraphicFramePr>
          <p:nvPr>
            <p:ph idx="1"/>
            <p:extLst>
              <p:ext uri="{D42A27DB-BD31-4B8C-83A1-F6EECF244321}">
                <p14:modId xmlns:p14="http://schemas.microsoft.com/office/powerpoint/2010/main" val="1831278029"/>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5127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4" name="Picture 13" descr="Wood human figure">
            <a:extLst>
              <a:ext uri="{FF2B5EF4-FFF2-40B4-BE49-F238E27FC236}">
                <a16:creationId xmlns:a16="http://schemas.microsoft.com/office/drawing/2014/main" id="{49FFB078-BA75-5721-2C49-23EA684AA68C}"/>
              </a:ext>
            </a:extLst>
          </p:cNvPr>
          <p:cNvPicPr>
            <a:picLocks noChangeAspect="1"/>
          </p:cNvPicPr>
          <p:nvPr/>
        </p:nvPicPr>
        <p:blipFill>
          <a:blip r:embed="rId2">
            <a:grayscl/>
          </a:blip>
          <a:srcRect r="48767" b="-1"/>
          <a:stretch/>
        </p:blipFill>
        <p:spPr>
          <a:xfrm>
            <a:off x="6928338" y="10"/>
            <a:ext cx="5263662" cy="6857990"/>
          </a:xfrm>
          <a:prstGeom prst="rect">
            <a:avLst/>
          </a:prstGeom>
        </p:spPr>
      </p:pic>
      <p:sp>
        <p:nvSpPr>
          <p:cNvPr id="18" name="Freeform 10">
            <a:extLst>
              <a:ext uri="{FF2B5EF4-FFF2-40B4-BE49-F238E27FC236}">
                <a16:creationId xmlns:a16="http://schemas.microsoft.com/office/drawing/2014/main" id="{28128757-84CF-4B7B-89A4-06E3A4C89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txBody>
          <a:bodyPr/>
          <a:lstStyle/>
          <a:p>
            <a:endParaRPr lang="en-US"/>
          </a:p>
        </p:txBody>
      </p:sp>
      <p:sp>
        <p:nvSpPr>
          <p:cNvPr id="2" name="Title 1">
            <a:extLst>
              <a:ext uri="{FF2B5EF4-FFF2-40B4-BE49-F238E27FC236}">
                <a16:creationId xmlns:a16="http://schemas.microsoft.com/office/drawing/2014/main" id="{383376E3-1056-E4D2-6DAA-F2908504AE96}"/>
              </a:ext>
            </a:extLst>
          </p:cNvPr>
          <p:cNvSpPr>
            <a:spLocks noGrp="1"/>
          </p:cNvSpPr>
          <p:nvPr>
            <p:ph type="title"/>
          </p:nvPr>
        </p:nvSpPr>
        <p:spPr>
          <a:xfrm>
            <a:off x="765051" y="382385"/>
            <a:ext cx="6015897" cy="1492132"/>
          </a:xfrm>
        </p:spPr>
        <p:txBody>
          <a:bodyPr>
            <a:normAutofit/>
          </a:bodyPr>
          <a:lstStyle/>
          <a:p>
            <a:r>
              <a:rPr lang="en-US" sz="4000" dirty="0"/>
              <a:t>Self regulation strategies for parents:</a:t>
            </a:r>
          </a:p>
        </p:txBody>
      </p:sp>
      <p:sp>
        <p:nvSpPr>
          <p:cNvPr id="20" name="Rectangle 19">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075DD68-E8EF-7700-EA2B-C00101C0CA94}"/>
              </a:ext>
            </a:extLst>
          </p:cNvPr>
          <p:cNvSpPr>
            <a:spLocks noGrp="1"/>
          </p:cNvSpPr>
          <p:nvPr>
            <p:ph idx="1"/>
          </p:nvPr>
        </p:nvSpPr>
        <p:spPr>
          <a:xfrm>
            <a:off x="765051" y="1477109"/>
            <a:ext cx="6015897" cy="4402484"/>
          </a:xfrm>
        </p:spPr>
        <p:txBody>
          <a:bodyPr>
            <a:noAutofit/>
          </a:bodyPr>
          <a:lstStyle/>
          <a:p>
            <a:pPr>
              <a:lnSpc>
                <a:spcPct val="100000"/>
              </a:lnSpc>
            </a:pPr>
            <a:endParaRPr lang="en-US" sz="1800" dirty="0"/>
          </a:p>
          <a:p>
            <a:pPr>
              <a:lnSpc>
                <a:spcPct val="100000"/>
              </a:lnSpc>
            </a:pPr>
            <a:r>
              <a:rPr lang="en-US" sz="1800" dirty="0"/>
              <a:t>Grow in empathy and compassion.</a:t>
            </a:r>
          </a:p>
          <a:p>
            <a:pPr>
              <a:lnSpc>
                <a:spcPct val="100000"/>
              </a:lnSpc>
            </a:pPr>
            <a:r>
              <a:rPr lang="en-US" sz="1800" dirty="0"/>
              <a:t>Anxiety is contagious!  What am I feeling?  Getting to know your own anxiety triggers and how it impacts your parenting and other relationships.  Be aware of how stress is increasing your own anxious feelings.</a:t>
            </a:r>
          </a:p>
          <a:p>
            <a:pPr>
              <a:lnSpc>
                <a:spcPct val="100000"/>
              </a:lnSpc>
            </a:pPr>
            <a:r>
              <a:rPr lang="en-US" sz="1800" dirty="0"/>
              <a:t>Give yourself permission to step away.</a:t>
            </a:r>
          </a:p>
          <a:p>
            <a:pPr>
              <a:lnSpc>
                <a:spcPct val="100000"/>
              </a:lnSpc>
            </a:pPr>
            <a:r>
              <a:rPr lang="en-US" sz="1800" dirty="0"/>
              <a:t>Don’t expect perfection-from yourself or your child.  Focus on the long game of parenting and build into your attachment relationship with your child.  Show and verbalize unconditional love, model healthy mistake making.</a:t>
            </a:r>
          </a:p>
          <a:p>
            <a:pPr>
              <a:lnSpc>
                <a:spcPct val="100000"/>
              </a:lnSpc>
            </a:pPr>
            <a:r>
              <a:rPr lang="en-US" sz="1800" dirty="0"/>
              <a:t>Develop your own personal tool kit for healthy emotional regulation.</a:t>
            </a:r>
          </a:p>
          <a:p>
            <a:pPr>
              <a:lnSpc>
                <a:spcPct val="100000"/>
              </a:lnSpc>
            </a:pPr>
            <a:r>
              <a:rPr lang="en-US" sz="1800" dirty="0"/>
              <a:t>Practice self care.  Prayer!</a:t>
            </a:r>
          </a:p>
          <a:p>
            <a:pPr>
              <a:lnSpc>
                <a:spcPct val="100000"/>
              </a:lnSpc>
            </a:pPr>
            <a:r>
              <a:rPr lang="en-US" sz="1800" dirty="0"/>
              <a:t>Seek support!</a:t>
            </a:r>
          </a:p>
        </p:txBody>
      </p:sp>
      <p:sp>
        <p:nvSpPr>
          <p:cNvPr id="22" name="Freeform 11">
            <a:extLst>
              <a:ext uri="{FF2B5EF4-FFF2-40B4-BE49-F238E27FC236}">
                <a16:creationId xmlns:a16="http://schemas.microsoft.com/office/drawing/2014/main" id="{E84130BB-CB60-470A-BDAA-558B2F664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alpha val="75000"/>
            </a:schemeClr>
          </a:solidFill>
          <a:ln w="0">
            <a:noFill/>
            <a:prstDash val="solid"/>
            <a:round/>
            <a:headEnd/>
            <a:tailEnd/>
          </a:ln>
        </p:spPr>
        <p:txBody>
          <a:bodyPr/>
          <a:lstStyle/>
          <a:p>
            <a:endParaRPr lang="en-US"/>
          </a:p>
        </p:txBody>
      </p:sp>
    </p:spTree>
    <p:extLst>
      <p:ext uri="{BB962C8B-B14F-4D97-AF65-F5344CB8AC3E}">
        <p14:creationId xmlns:p14="http://schemas.microsoft.com/office/powerpoint/2010/main" val="3397395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AD378-F524-39F0-8FA1-5A9C1ABD6146}"/>
              </a:ext>
            </a:extLst>
          </p:cNvPr>
          <p:cNvSpPr>
            <a:spLocks noGrp="1"/>
          </p:cNvSpPr>
          <p:nvPr>
            <p:ph type="title"/>
          </p:nvPr>
        </p:nvSpPr>
        <p:spPr/>
        <p:txBody>
          <a:bodyPr/>
          <a:lstStyle/>
          <a:p>
            <a:r>
              <a:rPr lang="en-US" dirty="0"/>
              <a:t>Important considerations for anxiety in children</a:t>
            </a:r>
          </a:p>
        </p:txBody>
      </p:sp>
      <p:sp>
        <p:nvSpPr>
          <p:cNvPr id="3" name="Content Placeholder 2">
            <a:extLst>
              <a:ext uri="{FF2B5EF4-FFF2-40B4-BE49-F238E27FC236}">
                <a16:creationId xmlns:a16="http://schemas.microsoft.com/office/drawing/2014/main" id="{723C4408-E1F0-F7E5-F03E-1C6018270ADE}"/>
              </a:ext>
            </a:extLst>
          </p:cNvPr>
          <p:cNvSpPr>
            <a:spLocks noGrp="1"/>
          </p:cNvSpPr>
          <p:nvPr>
            <p:ph idx="1"/>
          </p:nvPr>
        </p:nvSpPr>
        <p:spPr/>
        <p:txBody>
          <a:bodyPr>
            <a:normAutofit lnSpcReduction="10000"/>
          </a:bodyPr>
          <a:lstStyle/>
          <a:p>
            <a:r>
              <a:rPr lang="en-US" dirty="0"/>
              <a:t>Anxiety resulting from childhood trauma:  accident, illness, abuse, domestic violence, poverty, parent illness, parent mental health challenges, generational trauma, death/tragedy etc.</a:t>
            </a:r>
          </a:p>
          <a:p>
            <a:r>
              <a:rPr lang="en-US" dirty="0"/>
              <a:t>Family systems! We affect each other.  Stress in the home greatly impacts children.</a:t>
            </a:r>
          </a:p>
          <a:p>
            <a:r>
              <a:rPr lang="en-US" dirty="0"/>
              <a:t>Neurodivergence:  ADHD,  Autism Spectrum Disorder,  Dyslexia, Dyspraxia (developmental coordination disorder), Tourette Syndrome, etc.</a:t>
            </a:r>
          </a:p>
          <a:p>
            <a:endParaRPr lang="en-US" dirty="0"/>
          </a:p>
          <a:p>
            <a:r>
              <a:rPr lang="en-US" sz="2800" dirty="0">
                <a:latin typeface="American Typewriter" panose="02090604020004020304" pitchFamily="18" charset="77"/>
              </a:rPr>
              <a:t>These children and families greatly benefit from the professional support of Physicians, Psychologists, Counsellors, Social workers, and life coaches.</a:t>
            </a:r>
          </a:p>
        </p:txBody>
      </p:sp>
    </p:spTree>
    <p:extLst>
      <p:ext uri="{BB962C8B-B14F-4D97-AF65-F5344CB8AC3E}">
        <p14:creationId xmlns:p14="http://schemas.microsoft.com/office/powerpoint/2010/main" val="215329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F90F5-74EC-1E5B-AF70-067220D7B219}"/>
              </a:ext>
            </a:extLst>
          </p:cNvPr>
          <p:cNvSpPr>
            <a:spLocks noGrp="1"/>
          </p:cNvSpPr>
          <p:nvPr>
            <p:ph type="title"/>
          </p:nvPr>
        </p:nvSpPr>
        <p:spPr>
          <a:xfrm>
            <a:off x="1251677" y="645105"/>
            <a:ext cx="4357499" cy="1320855"/>
          </a:xfrm>
        </p:spPr>
        <p:txBody>
          <a:bodyPr>
            <a:normAutofit/>
          </a:bodyPr>
          <a:lstStyle/>
          <a:p>
            <a:r>
              <a:rPr lang="en-US" sz="4400" dirty="0"/>
              <a:t>The anxious generation</a:t>
            </a:r>
          </a:p>
        </p:txBody>
      </p:sp>
      <p:sp>
        <p:nvSpPr>
          <p:cNvPr id="9" name="Content Placeholder 8">
            <a:extLst>
              <a:ext uri="{FF2B5EF4-FFF2-40B4-BE49-F238E27FC236}">
                <a16:creationId xmlns:a16="http://schemas.microsoft.com/office/drawing/2014/main" id="{21A89369-D657-6DF1-D15D-06CC8C3D9FE5}"/>
              </a:ext>
            </a:extLst>
          </p:cNvPr>
          <p:cNvSpPr>
            <a:spLocks noGrp="1"/>
          </p:cNvSpPr>
          <p:nvPr>
            <p:ph idx="1"/>
          </p:nvPr>
        </p:nvSpPr>
        <p:spPr>
          <a:xfrm>
            <a:off x="1251678" y="2286001"/>
            <a:ext cx="4363595" cy="3593591"/>
          </a:xfrm>
        </p:spPr>
        <p:txBody>
          <a:bodyPr>
            <a:normAutofit fontScale="92500" lnSpcReduction="20000"/>
          </a:bodyPr>
          <a:lstStyle/>
          <a:p>
            <a:r>
              <a:rPr lang="en-US" dirty="0"/>
              <a:t>Anxiety disorders are amongst the most common mental health issues in children.</a:t>
            </a:r>
          </a:p>
          <a:p>
            <a:r>
              <a:rPr lang="en-US" dirty="0"/>
              <a:t>Recent Canadian statistics report approximately 9.6% of children ages 5-11 report a mental health issue---anxiety being prominent.  Some studies (US) indicate a 17-20% increase in the last 10 years.  </a:t>
            </a:r>
          </a:p>
          <a:p>
            <a:r>
              <a:rPr lang="en-US" dirty="0"/>
              <a:t>Impact and ongoing effects of COVID. Reported levels of anxiety nearly doubled.</a:t>
            </a:r>
          </a:p>
          <a:p>
            <a:pPr marL="0" indent="0">
              <a:buNone/>
            </a:pPr>
            <a:endParaRPr lang="en-US" dirty="0"/>
          </a:p>
        </p:txBody>
      </p:sp>
      <p:pic>
        <p:nvPicPr>
          <p:cNvPr id="5" name="Content Placeholder 4" descr="Royalty-free unhappy photos free download | Pxfuel">
            <a:extLst>
              <a:ext uri="{FF2B5EF4-FFF2-40B4-BE49-F238E27FC236}">
                <a16:creationId xmlns:a16="http://schemas.microsoft.com/office/drawing/2014/main" id="{6D01DC45-73B0-CA7D-8FE8-039EA6170430}"/>
              </a:ext>
            </a:extLst>
          </p:cNvPr>
          <p:cNvPicPr>
            <a:picLocks noChangeAspect="1"/>
          </p:cNvPicPr>
          <p:nvPr/>
        </p:nvPicPr>
        <p:blipFill>
          <a:blip r:embed="rId2">
            <a:extLst>
              <a:ext uri="{837473B0-CC2E-450A-ABE3-18F120FF3D39}">
                <a1611:picAttrSrcUrl xmlns:a1611="http://schemas.microsoft.com/office/drawing/2016/11/main" r:id="rId3"/>
              </a:ext>
            </a:extLst>
          </a:blip>
          <a:srcRect l="18674" r="14388"/>
          <a:stretch/>
        </p:blipFill>
        <p:spPr>
          <a:xfrm>
            <a:off x="6096000" y="580713"/>
            <a:ext cx="5414304" cy="5407737"/>
          </a:xfrm>
          <a:custGeom>
            <a:avLst/>
            <a:gdLst/>
            <a:ahLst/>
            <a:cxnLst/>
            <a:rect l="l" t="t" r="r" b="b"/>
            <a:pathLst>
              <a:path w="3860171" h="3855489">
                <a:moveTo>
                  <a:pt x="1930086" y="0"/>
                </a:moveTo>
                <a:lnTo>
                  <a:pt x="1967540" y="3511"/>
                </a:lnTo>
                <a:lnTo>
                  <a:pt x="2003824" y="12875"/>
                </a:lnTo>
                <a:lnTo>
                  <a:pt x="2038938" y="26920"/>
                </a:lnTo>
                <a:lnTo>
                  <a:pt x="2075222" y="44477"/>
                </a:lnTo>
                <a:lnTo>
                  <a:pt x="2109166" y="64375"/>
                </a:lnTo>
                <a:lnTo>
                  <a:pt x="2144279" y="85443"/>
                </a:lnTo>
                <a:lnTo>
                  <a:pt x="2179393" y="104171"/>
                </a:lnTo>
                <a:lnTo>
                  <a:pt x="2214507" y="122898"/>
                </a:lnTo>
                <a:lnTo>
                  <a:pt x="2248450" y="136943"/>
                </a:lnTo>
                <a:lnTo>
                  <a:pt x="2285905" y="146307"/>
                </a:lnTo>
                <a:lnTo>
                  <a:pt x="2322189" y="150989"/>
                </a:lnTo>
                <a:lnTo>
                  <a:pt x="2360814" y="150989"/>
                </a:lnTo>
                <a:lnTo>
                  <a:pt x="2400610" y="148648"/>
                </a:lnTo>
                <a:lnTo>
                  <a:pt x="2440405" y="143966"/>
                </a:lnTo>
                <a:lnTo>
                  <a:pt x="2480201" y="138114"/>
                </a:lnTo>
                <a:lnTo>
                  <a:pt x="2519996" y="133432"/>
                </a:lnTo>
                <a:lnTo>
                  <a:pt x="2559792" y="129921"/>
                </a:lnTo>
                <a:lnTo>
                  <a:pt x="2597247" y="131091"/>
                </a:lnTo>
                <a:lnTo>
                  <a:pt x="2633531" y="135773"/>
                </a:lnTo>
                <a:lnTo>
                  <a:pt x="2668644" y="146307"/>
                </a:lnTo>
                <a:lnTo>
                  <a:pt x="2697906" y="161523"/>
                </a:lnTo>
                <a:lnTo>
                  <a:pt x="2725997" y="181421"/>
                </a:lnTo>
                <a:lnTo>
                  <a:pt x="2750577" y="204830"/>
                </a:lnTo>
                <a:lnTo>
                  <a:pt x="2775156" y="231750"/>
                </a:lnTo>
                <a:lnTo>
                  <a:pt x="2797395" y="259841"/>
                </a:lnTo>
                <a:lnTo>
                  <a:pt x="2819634" y="289103"/>
                </a:lnTo>
                <a:lnTo>
                  <a:pt x="2841872" y="318364"/>
                </a:lnTo>
                <a:lnTo>
                  <a:pt x="2864111" y="346455"/>
                </a:lnTo>
                <a:lnTo>
                  <a:pt x="2887520" y="373376"/>
                </a:lnTo>
                <a:lnTo>
                  <a:pt x="2914441" y="396785"/>
                </a:lnTo>
                <a:lnTo>
                  <a:pt x="2940191" y="417853"/>
                </a:lnTo>
                <a:lnTo>
                  <a:pt x="2969452" y="434240"/>
                </a:lnTo>
                <a:lnTo>
                  <a:pt x="3001055" y="448285"/>
                </a:lnTo>
                <a:lnTo>
                  <a:pt x="3034998" y="459990"/>
                </a:lnTo>
                <a:lnTo>
                  <a:pt x="3070112" y="470524"/>
                </a:lnTo>
                <a:lnTo>
                  <a:pt x="3105226" y="479888"/>
                </a:lnTo>
                <a:lnTo>
                  <a:pt x="3141510" y="489251"/>
                </a:lnTo>
                <a:lnTo>
                  <a:pt x="3175453" y="499785"/>
                </a:lnTo>
                <a:lnTo>
                  <a:pt x="3209396" y="511490"/>
                </a:lnTo>
                <a:lnTo>
                  <a:pt x="3240999" y="525535"/>
                </a:lnTo>
                <a:lnTo>
                  <a:pt x="3269090" y="543092"/>
                </a:lnTo>
                <a:lnTo>
                  <a:pt x="3294840" y="564161"/>
                </a:lnTo>
                <a:lnTo>
                  <a:pt x="3315908" y="589911"/>
                </a:lnTo>
                <a:lnTo>
                  <a:pt x="3333465" y="618002"/>
                </a:lnTo>
                <a:lnTo>
                  <a:pt x="3347510" y="649604"/>
                </a:lnTo>
                <a:lnTo>
                  <a:pt x="3359215" y="683547"/>
                </a:lnTo>
                <a:lnTo>
                  <a:pt x="3369749" y="717491"/>
                </a:lnTo>
                <a:lnTo>
                  <a:pt x="3379113" y="753775"/>
                </a:lnTo>
                <a:lnTo>
                  <a:pt x="3388476" y="788889"/>
                </a:lnTo>
                <a:lnTo>
                  <a:pt x="3399010" y="824002"/>
                </a:lnTo>
                <a:lnTo>
                  <a:pt x="3410715" y="857946"/>
                </a:lnTo>
                <a:lnTo>
                  <a:pt x="3424760" y="889548"/>
                </a:lnTo>
                <a:lnTo>
                  <a:pt x="3441147" y="918809"/>
                </a:lnTo>
                <a:lnTo>
                  <a:pt x="3462215" y="944560"/>
                </a:lnTo>
                <a:lnTo>
                  <a:pt x="3485624" y="971480"/>
                </a:lnTo>
                <a:lnTo>
                  <a:pt x="3512545" y="994889"/>
                </a:lnTo>
                <a:lnTo>
                  <a:pt x="3540636" y="1017128"/>
                </a:lnTo>
                <a:lnTo>
                  <a:pt x="3571068" y="1039367"/>
                </a:lnTo>
                <a:lnTo>
                  <a:pt x="3600329" y="1061605"/>
                </a:lnTo>
                <a:lnTo>
                  <a:pt x="3628420" y="1083844"/>
                </a:lnTo>
                <a:lnTo>
                  <a:pt x="3655341" y="1108424"/>
                </a:lnTo>
                <a:lnTo>
                  <a:pt x="3678750" y="1133003"/>
                </a:lnTo>
                <a:lnTo>
                  <a:pt x="3698648" y="1161094"/>
                </a:lnTo>
                <a:lnTo>
                  <a:pt x="3713864" y="1190356"/>
                </a:lnTo>
                <a:lnTo>
                  <a:pt x="3724398" y="1225469"/>
                </a:lnTo>
                <a:lnTo>
                  <a:pt x="3729080" y="1261754"/>
                </a:lnTo>
                <a:lnTo>
                  <a:pt x="3730250" y="1299208"/>
                </a:lnTo>
                <a:lnTo>
                  <a:pt x="3726739" y="1339004"/>
                </a:lnTo>
                <a:lnTo>
                  <a:pt x="3722057" y="1378799"/>
                </a:lnTo>
                <a:lnTo>
                  <a:pt x="3716205" y="1418595"/>
                </a:lnTo>
                <a:lnTo>
                  <a:pt x="3711523" y="1458391"/>
                </a:lnTo>
                <a:lnTo>
                  <a:pt x="3709182" y="1498186"/>
                </a:lnTo>
                <a:lnTo>
                  <a:pt x="3709182" y="1536811"/>
                </a:lnTo>
                <a:lnTo>
                  <a:pt x="3713864" y="1573096"/>
                </a:lnTo>
                <a:lnTo>
                  <a:pt x="3723228" y="1609380"/>
                </a:lnTo>
                <a:lnTo>
                  <a:pt x="3737273" y="1643323"/>
                </a:lnTo>
                <a:lnTo>
                  <a:pt x="3756000" y="1678437"/>
                </a:lnTo>
                <a:lnTo>
                  <a:pt x="3774728" y="1713550"/>
                </a:lnTo>
                <a:lnTo>
                  <a:pt x="3795796" y="1748664"/>
                </a:lnTo>
                <a:lnTo>
                  <a:pt x="3815694" y="1782608"/>
                </a:lnTo>
                <a:lnTo>
                  <a:pt x="3833250" y="1818892"/>
                </a:lnTo>
                <a:lnTo>
                  <a:pt x="3847296" y="1854005"/>
                </a:lnTo>
                <a:lnTo>
                  <a:pt x="3856660" y="1890290"/>
                </a:lnTo>
                <a:lnTo>
                  <a:pt x="3860171" y="1927744"/>
                </a:lnTo>
                <a:lnTo>
                  <a:pt x="3856660" y="1965199"/>
                </a:lnTo>
                <a:lnTo>
                  <a:pt x="3847296" y="2001483"/>
                </a:lnTo>
                <a:lnTo>
                  <a:pt x="3833250" y="2036597"/>
                </a:lnTo>
                <a:lnTo>
                  <a:pt x="3815694" y="2072881"/>
                </a:lnTo>
                <a:lnTo>
                  <a:pt x="3795796" y="2106824"/>
                </a:lnTo>
                <a:lnTo>
                  <a:pt x="3774728" y="2141938"/>
                </a:lnTo>
                <a:lnTo>
                  <a:pt x="3756000" y="2177052"/>
                </a:lnTo>
                <a:lnTo>
                  <a:pt x="3737273" y="2212166"/>
                </a:lnTo>
                <a:lnTo>
                  <a:pt x="3723228" y="2246109"/>
                </a:lnTo>
                <a:lnTo>
                  <a:pt x="3713864" y="2282393"/>
                </a:lnTo>
                <a:lnTo>
                  <a:pt x="3709182" y="2318677"/>
                </a:lnTo>
                <a:lnTo>
                  <a:pt x="3709182" y="2357302"/>
                </a:lnTo>
                <a:lnTo>
                  <a:pt x="3711523" y="2397098"/>
                </a:lnTo>
                <a:lnTo>
                  <a:pt x="3716205" y="2436894"/>
                </a:lnTo>
                <a:lnTo>
                  <a:pt x="3722057" y="2476689"/>
                </a:lnTo>
                <a:lnTo>
                  <a:pt x="3726739" y="2516485"/>
                </a:lnTo>
                <a:lnTo>
                  <a:pt x="3730250" y="2556280"/>
                </a:lnTo>
                <a:lnTo>
                  <a:pt x="3729080" y="2593735"/>
                </a:lnTo>
                <a:lnTo>
                  <a:pt x="3724398" y="2630019"/>
                </a:lnTo>
                <a:lnTo>
                  <a:pt x="3713864" y="2665133"/>
                </a:lnTo>
                <a:lnTo>
                  <a:pt x="3698648" y="2694394"/>
                </a:lnTo>
                <a:lnTo>
                  <a:pt x="3678750" y="2722485"/>
                </a:lnTo>
                <a:lnTo>
                  <a:pt x="3655341" y="2747065"/>
                </a:lnTo>
                <a:lnTo>
                  <a:pt x="3628420" y="2771645"/>
                </a:lnTo>
                <a:lnTo>
                  <a:pt x="3600329" y="2793883"/>
                </a:lnTo>
                <a:lnTo>
                  <a:pt x="3571068" y="2816122"/>
                </a:lnTo>
                <a:lnTo>
                  <a:pt x="3540636" y="2838361"/>
                </a:lnTo>
                <a:lnTo>
                  <a:pt x="3512545" y="2860599"/>
                </a:lnTo>
                <a:lnTo>
                  <a:pt x="3485624" y="2884009"/>
                </a:lnTo>
                <a:lnTo>
                  <a:pt x="3462215" y="2910929"/>
                </a:lnTo>
                <a:lnTo>
                  <a:pt x="3441147" y="2936679"/>
                </a:lnTo>
                <a:lnTo>
                  <a:pt x="3424760" y="2965941"/>
                </a:lnTo>
                <a:lnTo>
                  <a:pt x="3410715" y="2997543"/>
                </a:lnTo>
                <a:lnTo>
                  <a:pt x="3399010" y="3031486"/>
                </a:lnTo>
                <a:lnTo>
                  <a:pt x="3388476" y="3066600"/>
                </a:lnTo>
                <a:lnTo>
                  <a:pt x="3379113" y="3101714"/>
                </a:lnTo>
                <a:lnTo>
                  <a:pt x="3369749" y="3137998"/>
                </a:lnTo>
                <a:lnTo>
                  <a:pt x="3359215" y="3171941"/>
                </a:lnTo>
                <a:lnTo>
                  <a:pt x="3347510" y="3205885"/>
                </a:lnTo>
                <a:lnTo>
                  <a:pt x="3333465" y="3237487"/>
                </a:lnTo>
                <a:lnTo>
                  <a:pt x="3315908" y="3265578"/>
                </a:lnTo>
                <a:lnTo>
                  <a:pt x="3294840" y="3291328"/>
                </a:lnTo>
                <a:lnTo>
                  <a:pt x="3269090" y="3312396"/>
                </a:lnTo>
                <a:lnTo>
                  <a:pt x="3240999" y="3329953"/>
                </a:lnTo>
                <a:lnTo>
                  <a:pt x="3209396" y="3343999"/>
                </a:lnTo>
                <a:lnTo>
                  <a:pt x="3175453" y="3355703"/>
                </a:lnTo>
                <a:lnTo>
                  <a:pt x="3141510" y="3366237"/>
                </a:lnTo>
                <a:lnTo>
                  <a:pt x="3105226" y="3375601"/>
                </a:lnTo>
                <a:lnTo>
                  <a:pt x="3070112" y="3384965"/>
                </a:lnTo>
                <a:lnTo>
                  <a:pt x="3034998" y="3395499"/>
                </a:lnTo>
                <a:lnTo>
                  <a:pt x="3001055" y="3407203"/>
                </a:lnTo>
                <a:lnTo>
                  <a:pt x="2969452" y="3421249"/>
                </a:lnTo>
                <a:lnTo>
                  <a:pt x="2940191" y="3437635"/>
                </a:lnTo>
                <a:lnTo>
                  <a:pt x="2914441" y="3458704"/>
                </a:lnTo>
                <a:lnTo>
                  <a:pt x="2887520" y="3482113"/>
                </a:lnTo>
                <a:lnTo>
                  <a:pt x="2864111" y="3509033"/>
                </a:lnTo>
                <a:lnTo>
                  <a:pt x="2841872" y="3537124"/>
                </a:lnTo>
                <a:lnTo>
                  <a:pt x="2819634" y="3566386"/>
                </a:lnTo>
                <a:lnTo>
                  <a:pt x="2797395" y="3595647"/>
                </a:lnTo>
                <a:lnTo>
                  <a:pt x="2775156" y="3623738"/>
                </a:lnTo>
                <a:lnTo>
                  <a:pt x="2750577" y="3650659"/>
                </a:lnTo>
                <a:lnTo>
                  <a:pt x="2725997" y="3674068"/>
                </a:lnTo>
                <a:lnTo>
                  <a:pt x="2697906" y="3693966"/>
                </a:lnTo>
                <a:lnTo>
                  <a:pt x="2668644" y="3709182"/>
                </a:lnTo>
                <a:lnTo>
                  <a:pt x="2633531" y="3719716"/>
                </a:lnTo>
                <a:lnTo>
                  <a:pt x="2597247" y="3724398"/>
                </a:lnTo>
                <a:lnTo>
                  <a:pt x="2559792" y="3725568"/>
                </a:lnTo>
                <a:lnTo>
                  <a:pt x="2519996" y="3722057"/>
                </a:lnTo>
                <a:lnTo>
                  <a:pt x="2480201" y="3717375"/>
                </a:lnTo>
                <a:lnTo>
                  <a:pt x="2440405" y="3711523"/>
                </a:lnTo>
                <a:lnTo>
                  <a:pt x="2400610" y="3706841"/>
                </a:lnTo>
                <a:lnTo>
                  <a:pt x="2360814" y="3704500"/>
                </a:lnTo>
                <a:lnTo>
                  <a:pt x="2322189" y="3704500"/>
                </a:lnTo>
                <a:lnTo>
                  <a:pt x="2285905" y="3709182"/>
                </a:lnTo>
                <a:lnTo>
                  <a:pt x="2248450" y="3718545"/>
                </a:lnTo>
                <a:lnTo>
                  <a:pt x="2214507" y="3732591"/>
                </a:lnTo>
                <a:lnTo>
                  <a:pt x="2179393" y="3751318"/>
                </a:lnTo>
                <a:lnTo>
                  <a:pt x="2144279" y="3770045"/>
                </a:lnTo>
                <a:lnTo>
                  <a:pt x="2109166" y="3791114"/>
                </a:lnTo>
                <a:lnTo>
                  <a:pt x="2075222" y="3811011"/>
                </a:lnTo>
                <a:lnTo>
                  <a:pt x="2038938" y="3828568"/>
                </a:lnTo>
                <a:lnTo>
                  <a:pt x="2003824" y="3842614"/>
                </a:lnTo>
                <a:lnTo>
                  <a:pt x="1967540" y="3851978"/>
                </a:lnTo>
                <a:lnTo>
                  <a:pt x="1930086" y="3855489"/>
                </a:lnTo>
                <a:lnTo>
                  <a:pt x="1892631" y="3851978"/>
                </a:lnTo>
                <a:lnTo>
                  <a:pt x="1856347" y="3842614"/>
                </a:lnTo>
                <a:lnTo>
                  <a:pt x="1821233" y="3828568"/>
                </a:lnTo>
                <a:lnTo>
                  <a:pt x="1784949" y="3811011"/>
                </a:lnTo>
                <a:lnTo>
                  <a:pt x="1751005" y="3791114"/>
                </a:lnTo>
                <a:lnTo>
                  <a:pt x="1715892" y="3770045"/>
                </a:lnTo>
                <a:lnTo>
                  <a:pt x="1680778" y="3751318"/>
                </a:lnTo>
                <a:lnTo>
                  <a:pt x="1645664" y="3732591"/>
                </a:lnTo>
                <a:lnTo>
                  <a:pt x="1610550" y="3718545"/>
                </a:lnTo>
                <a:lnTo>
                  <a:pt x="1574266" y="3709182"/>
                </a:lnTo>
                <a:lnTo>
                  <a:pt x="1537982" y="3704500"/>
                </a:lnTo>
                <a:lnTo>
                  <a:pt x="1499357" y="3704500"/>
                </a:lnTo>
                <a:lnTo>
                  <a:pt x="1459561" y="3706841"/>
                </a:lnTo>
                <a:lnTo>
                  <a:pt x="1419766" y="3711523"/>
                </a:lnTo>
                <a:lnTo>
                  <a:pt x="1379970" y="3717375"/>
                </a:lnTo>
                <a:lnTo>
                  <a:pt x="1340175" y="3722057"/>
                </a:lnTo>
                <a:lnTo>
                  <a:pt x="1300379" y="3725568"/>
                </a:lnTo>
                <a:lnTo>
                  <a:pt x="1262924" y="3724398"/>
                </a:lnTo>
                <a:lnTo>
                  <a:pt x="1226640" y="3719716"/>
                </a:lnTo>
                <a:lnTo>
                  <a:pt x="1191526" y="3709182"/>
                </a:lnTo>
                <a:lnTo>
                  <a:pt x="1162265" y="3693966"/>
                </a:lnTo>
                <a:lnTo>
                  <a:pt x="1134174" y="3674068"/>
                </a:lnTo>
                <a:lnTo>
                  <a:pt x="1109594" y="3650659"/>
                </a:lnTo>
                <a:lnTo>
                  <a:pt x="1085015" y="3623738"/>
                </a:lnTo>
                <a:lnTo>
                  <a:pt x="1062776" y="3595647"/>
                </a:lnTo>
                <a:lnTo>
                  <a:pt x="1040537" y="3566386"/>
                </a:lnTo>
                <a:lnTo>
                  <a:pt x="1018299" y="3537124"/>
                </a:lnTo>
                <a:lnTo>
                  <a:pt x="996060" y="3509033"/>
                </a:lnTo>
                <a:lnTo>
                  <a:pt x="972651" y="3482113"/>
                </a:lnTo>
                <a:lnTo>
                  <a:pt x="945730" y="3458704"/>
                </a:lnTo>
                <a:lnTo>
                  <a:pt x="919980" y="3437635"/>
                </a:lnTo>
                <a:lnTo>
                  <a:pt x="890719" y="3421249"/>
                </a:lnTo>
                <a:lnTo>
                  <a:pt x="859116" y="3407203"/>
                </a:lnTo>
                <a:lnTo>
                  <a:pt x="825173" y="3395499"/>
                </a:lnTo>
                <a:lnTo>
                  <a:pt x="790059" y="3384965"/>
                </a:lnTo>
                <a:lnTo>
                  <a:pt x="754946" y="3375601"/>
                </a:lnTo>
                <a:lnTo>
                  <a:pt x="718662" y="3366237"/>
                </a:lnTo>
                <a:lnTo>
                  <a:pt x="684718" y="3355703"/>
                </a:lnTo>
                <a:lnTo>
                  <a:pt x="650775" y="3343999"/>
                </a:lnTo>
                <a:lnTo>
                  <a:pt x="619173" y="3329953"/>
                </a:lnTo>
                <a:lnTo>
                  <a:pt x="591082" y="3312396"/>
                </a:lnTo>
                <a:lnTo>
                  <a:pt x="565332" y="3291328"/>
                </a:lnTo>
                <a:lnTo>
                  <a:pt x="544263" y="3265578"/>
                </a:lnTo>
                <a:lnTo>
                  <a:pt x="526706" y="3237487"/>
                </a:lnTo>
                <a:lnTo>
                  <a:pt x="512661" y="3205885"/>
                </a:lnTo>
                <a:lnTo>
                  <a:pt x="500956" y="3171941"/>
                </a:lnTo>
                <a:lnTo>
                  <a:pt x="490422" y="3137998"/>
                </a:lnTo>
                <a:lnTo>
                  <a:pt x="481059" y="3101714"/>
                </a:lnTo>
                <a:lnTo>
                  <a:pt x="471695" y="3066600"/>
                </a:lnTo>
                <a:lnTo>
                  <a:pt x="461161" y="3031486"/>
                </a:lnTo>
                <a:lnTo>
                  <a:pt x="449456" y="2997543"/>
                </a:lnTo>
                <a:lnTo>
                  <a:pt x="435411" y="2965941"/>
                </a:lnTo>
                <a:lnTo>
                  <a:pt x="419024" y="2936679"/>
                </a:lnTo>
                <a:lnTo>
                  <a:pt x="397956" y="2910929"/>
                </a:lnTo>
                <a:lnTo>
                  <a:pt x="374547" y="2884009"/>
                </a:lnTo>
                <a:lnTo>
                  <a:pt x="347626" y="2860599"/>
                </a:lnTo>
                <a:lnTo>
                  <a:pt x="318365" y="2838361"/>
                </a:lnTo>
                <a:lnTo>
                  <a:pt x="289103" y="2816122"/>
                </a:lnTo>
                <a:lnTo>
                  <a:pt x="259842" y="2793883"/>
                </a:lnTo>
                <a:lnTo>
                  <a:pt x="231751" y="2771645"/>
                </a:lnTo>
                <a:lnTo>
                  <a:pt x="204830" y="2747065"/>
                </a:lnTo>
                <a:lnTo>
                  <a:pt x="181421" y="2722485"/>
                </a:lnTo>
                <a:lnTo>
                  <a:pt x="161523" y="2694394"/>
                </a:lnTo>
                <a:lnTo>
                  <a:pt x="146308" y="2665133"/>
                </a:lnTo>
                <a:lnTo>
                  <a:pt x="135773" y="2630019"/>
                </a:lnTo>
                <a:lnTo>
                  <a:pt x="131092" y="2593735"/>
                </a:lnTo>
                <a:lnTo>
                  <a:pt x="129921" y="2556280"/>
                </a:lnTo>
                <a:lnTo>
                  <a:pt x="133432" y="2516485"/>
                </a:lnTo>
                <a:lnTo>
                  <a:pt x="138114" y="2476689"/>
                </a:lnTo>
                <a:lnTo>
                  <a:pt x="143967" y="2436894"/>
                </a:lnTo>
                <a:lnTo>
                  <a:pt x="148648" y="2397098"/>
                </a:lnTo>
                <a:lnTo>
                  <a:pt x="150989" y="2357302"/>
                </a:lnTo>
                <a:lnTo>
                  <a:pt x="150989" y="2318677"/>
                </a:lnTo>
                <a:lnTo>
                  <a:pt x="146308" y="2282393"/>
                </a:lnTo>
                <a:lnTo>
                  <a:pt x="136944" y="2246109"/>
                </a:lnTo>
                <a:lnTo>
                  <a:pt x="122898" y="2212166"/>
                </a:lnTo>
                <a:lnTo>
                  <a:pt x="105341" y="2177052"/>
                </a:lnTo>
                <a:lnTo>
                  <a:pt x="85444" y="2141938"/>
                </a:lnTo>
                <a:lnTo>
                  <a:pt x="64375" y="2106824"/>
                </a:lnTo>
                <a:lnTo>
                  <a:pt x="44478" y="2072881"/>
                </a:lnTo>
                <a:lnTo>
                  <a:pt x="26921" y="2036597"/>
                </a:lnTo>
                <a:lnTo>
                  <a:pt x="12875" y="2001483"/>
                </a:lnTo>
                <a:lnTo>
                  <a:pt x="3512" y="1965199"/>
                </a:lnTo>
                <a:lnTo>
                  <a:pt x="0" y="1927744"/>
                </a:lnTo>
                <a:lnTo>
                  <a:pt x="3512" y="1890290"/>
                </a:lnTo>
                <a:lnTo>
                  <a:pt x="12875" y="1854005"/>
                </a:lnTo>
                <a:lnTo>
                  <a:pt x="26921" y="1818892"/>
                </a:lnTo>
                <a:lnTo>
                  <a:pt x="44478" y="1782608"/>
                </a:lnTo>
                <a:lnTo>
                  <a:pt x="64375" y="1748664"/>
                </a:lnTo>
                <a:lnTo>
                  <a:pt x="85444" y="1713550"/>
                </a:lnTo>
                <a:lnTo>
                  <a:pt x="105341" y="1678437"/>
                </a:lnTo>
                <a:lnTo>
                  <a:pt x="122898" y="1643323"/>
                </a:lnTo>
                <a:lnTo>
                  <a:pt x="136944" y="1609380"/>
                </a:lnTo>
                <a:lnTo>
                  <a:pt x="146308" y="1573096"/>
                </a:lnTo>
                <a:lnTo>
                  <a:pt x="150989" y="1536811"/>
                </a:lnTo>
                <a:lnTo>
                  <a:pt x="150989" y="1498186"/>
                </a:lnTo>
                <a:lnTo>
                  <a:pt x="148648" y="1458391"/>
                </a:lnTo>
                <a:lnTo>
                  <a:pt x="143967" y="1418595"/>
                </a:lnTo>
                <a:lnTo>
                  <a:pt x="138114" y="1378799"/>
                </a:lnTo>
                <a:lnTo>
                  <a:pt x="133432" y="1339004"/>
                </a:lnTo>
                <a:lnTo>
                  <a:pt x="129921" y="1299208"/>
                </a:lnTo>
                <a:lnTo>
                  <a:pt x="131092" y="1261754"/>
                </a:lnTo>
                <a:lnTo>
                  <a:pt x="135773" y="1225469"/>
                </a:lnTo>
                <a:lnTo>
                  <a:pt x="146308" y="1190356"/>
                </a:lnTo>
                <a:lnTo>
                  <a:pt x="161523" y="1161094"/>
                </a:lnTo>
                <a:lnTo>
                  <a:pt x="181421" y="1133003"/>
                </a:lnTo>
                <a:lnTo>
                  <a:pt x="204830" y="1108424"/>
                </a:lnTo>
                <a:lnTo>
                  <a:pt x="231751" y="1083844"/>
                </a:lnTo>
                <a:lnTo>
                  <a:pt x="259842" y="1061605"/>
                </a:lnTo>
                <a:lnTo>
                  <a:pt x="289103" y="1039367"/>
                </a:lnTo>
                <a:lnTo>
                  <a:pt x="318365" y="1017128"/>
                </a:lnTo>
                <a:lnTo>
                  <a:pt x="347626" y="994889"/>
                </a:lnTo>
                <a:lnTo>
                  <a:pt x="374547" y="971480"/>
                </a:lnTo>
                <a:lnTo>
                  <a:pt x="397956" y="944560"/>
                </a:lnTo>
                <a:lnTo>
                  <a:pt x="419024" y="918809"/>
                </a:lnTo>
                <a:lnTo>
                  <a:pt x="435411" y="889548"/>
                </a:lnTo>
                <a:lnTo>
                  <a:pt x="449456" y="857946"/>
                </a:lnTo>
                <a:lnTo>
                  <a:pt x="461161" y="824002"/>
                </a:lnTo>
                <a:lnTo>
                  <a:pt x="471695" y="788889"/>
                </a:lnTo>
                <a:lnTo>
                  <a:pt x="481059" y="753775"/>
                </a:lnTo>
                <a:lnTo>
                  <a:pt x="490422" y="717491"/>
                </a:lnTo>
                <a:lnTo>
                  <a:pt x="500956" y="683547"/>
                </a:lnTo>
                <a:lnTo>
                  <a:pt x="512661" y="649604"/>
                </a:lnTo>
                <a:lnTo>
                  <a:pt x="526706" y="618002"/>
                </a:lnTo>
                <a:lnTo>
                  <a:pt x="544263" y="589911"/>
                </a:lnTo>
                <a:lnTo>
                  <a:pt x="565332" y="564161"/>
                </a:lnTo>
                <a:lnTo>
                  <a:pt x="591082" y="543092"/>
                </a:lnTo>
                <a:lnTo>
                  <a:pt x="619173" y="525535"/>
                </a:lnTo>
                <a:lnTo>
                  <a:pt x="650775" y="511490"/>
                </a:lnTo>
                <a:lnTo>
                  <a:pt x="684718" y="499785"/>
                </a:lnTo>
                <a:lnTo>
                  <a:pt x="718662" y="489251"/>
                </a:lnTo>
                <a:lnTo>
                  <a:pt x="754946" y="479888"/>
                </a:lnTo>
                <a:lnTo>
                  <a:pt x="790059" y="470524"/>
                </a:lnTo>
                <a:lnTo>
                  <a:pt x="825173" y="459990"/>
                </a:lnTo>
                <a:lnTo>
                  <a:pt x="859116" y="448285"/>
                </a:lnTo>
                <a:lnTo>
                  <a:pt x="890719" y="434240"/>
                </a:lnTo>
                <a:lnTo>
                  <a:pt x="919980" y="417853"/>
                </a:lnTo>
                <a:lnTo>
                  <a:pt x="945730" y="396785"/>
                </a:lnTo>
                <a:lnTo>
                  <a:pt x="972651" y="373376"/>
                </a:lnTo>
                <a:lnTo>
                  <a:pt x="996060" y="346455"/>
                </a:lnTo>
                <a:lnTo>
                  <a:pt x="1018299" y="318364"/>
                </a:lnTo>
                <a:lnTo>
                  <a:pt x="1040537" y="289103"/>
                </a:lnTo>
                <a:lnTo>
                  <a:pt x="1062776" y="259841"/>
                </a:lnTo>
                <a:lnTo>
                  <a:pt x="1085015" y="231750"/>
                </a:lnTo>
                <a:lnTo>
                  <a:pt x="1109594" y="204830"/>
                </a:lnTo>
                <a:lnTo>
                  <a:pt x="1134174" y="181421"/>
                </a:lnTo>
                <a:lnTo>
                  <a:pt x="1162265" y="161523"/>
                </a:lnTo>
                <a:lnTo>
                  <a:pt x="1191526" y="146307"/>
                </a:lnTo>
                <a:lnTo>
                  <a:pt x="1226640" y="135773"/>
                </a:lnTo>
                <a:lnTo>
                  <a:pt x="1262924" y="131091"/>
                </a:lnTo>
                <a:lnTo>
                  <a:pt x="1300379" y="129921"/>
                </a:lnTo>
                <a:lnTo>
                  <a:pt x="1340175" y="133432"/>
                </a:lnTo>
                <a:lnTo>
                  <a:pt x="1379970" y="138114"/>
                </a:lnTo>
                <a:lnTo>
                  <a:pt x="1419766" y="143966"/>
                </a:lnTo>
                <a:lnTo>
                  <a:pt x="1459561" y="148648"/>
                </a:lnTo>
                <a:lnTo>
                  <a:pt x="1499357" y="150989"/>
                </a:lnTo>
                <a:lnTo>
                  <a:pt x="1537982" y="150989"/>
                </a:lnTo>
                <a:lnTo>
                  <a:pt x="1574266" y="146307"/>
                </a:lnTo>
                <a:lnTo>
                  <a:pt x="1610550" y="136943"/>
                </a:lnTo>
                <a:lnTo>
                  <a:pt x="1645664" y="122898"/>
                </a:lnTo>
                <a:lnTo>
                  <a:pt x="1680778" y="104171"/>
                </a:lnTo>
                <a:lnTo>
                  <a:pt x="1715892" y="85443"/>
                </a:lnTo>
                <a:lnTo>
                  <a:pt x="1751005" y="64375"/>
                </a:lnTo>
                <a:lnTo>
                  <a:pt x="1784949" y="44477"/>
                </a:lnTo>
                <a:lnTo>
                  <a:pt x="1821233" y="26920"/>
                </a:lnTo>
                <a:lnTo>
                  <a:pt x="1856347" y="12875"/>
                </a:lnTo>
                <a:lnTo>
                  <a:pt x="1892631" y="3511"/>
                </a:lnTo>
                <a:close/>
              </a:path>
            </a:pathLst>
          </a:custGeom>
        </p:spPr>
      </p:pic>
    </p:spTree>
    <p:extLst>
      <p:ext uri="{BB962C8B-B14F-4D97-AF65-F5344CB8AC3E}">
        <p14:creationId xmlns:p14="http://schemas.microsoft.com/office/powerpoint/2010/main" val="445553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77D789-9DE0-43A3-B196-F13CFECFAC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34AAB2-18BB-04FC-4895-BC267D7299F4}"/>
              </a:ext>
            </a:extLst>
          </p:cNvPr>
          <p:cNvSpPr>
            <a:spLocks noGrp="1"/>
          </p:cNvSpPr>
          <p:nvPr>
            <p:ph type="title"/>
          </p:nvPr>
        </p:nvSpPr>
        <p:spPr>
          <a:xfrm>
            <a:off x="765051" y="382385"/>
            <a:ext cx="6015897" cy="1492132"/>
          </a:xfrm>
        </p:spPr>
        <p:txBody>
          <a:bodyPr>
            <a:normAutofit/>
          </a:bodyPr>
          <a:lstStyle/>
          <a:p>
            <a:r>
              <a:rPr lang="en-US" sz="4300"/>
              <a:t>Factors contributing to increase in anxiety</a:t>
            </a:r>
          </a:p>
        </p:txBody>
      </p:sp>
      <p:sp>
        <p:nvSpPr>
          <p:cNvPr id="11" name="Rectangle 10">
            <a:extLst>
              <a:ext uri="{FF2B5EF4-FFF2-40B4-BE49-F238E27FC236}">
                <a16:creationId xmlns:a16="http://schemas.microsoft.com/office/drawing/2014/main" id="{F9BC648B-BC3C-4674-B1FD-2F9F1C6D7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F9539936-83DC-BAD9-E4CD-C9AC9E4ED071}"/>
              </a:ext>
            </a:extLst>
          </p:cNvPr>
          <p:cNvSpPr>
            <a:spLocks noGrp="1"/>
          </p:cNvSpPr>
          <p:nvPr>
            <p:ph idx="1"/>
          </p:nvPr>
        </p:nvSpPr>
        <p:spPr>
          <a:xfrm>
            <a:off x="765051" y="2286001"/>
            <a:ext cx="6015897" cy="3593591"/>
          </a:xfrm>
        </p:spPr>
        <p:txBody>
          <a:bodyPr>
            <a:normAutofit/>
          </a:bodyPr>
          <a:lstStyle/>
          <a:p>
            <a:r>
              <a:rPr lang="en-US" dirty="0"/>
              <a:t>Increased awareness of mental health issues; decreased stigma in reporting and seeking help.</a:t>
            </a:r>
          </a:p>
          <a:p>
            <a:r>
              <a:rPr lang="en-US" dirty="0"/>
              <a:t>Societal stressors.</a:t>
            </a:r>
          </a:p>
          <a:p>
            <a:r>
              <a:rPr lang="en-US" dirty="0"/>
              <a:t>School violence.</a:t>
            </a:r>
          </a:p>
          <a:p>
            <a:r>
              <a:rPr lang="en-US" dirty="0"/>
              <a:t>Global, economic, and political unrest.</a:t>
            </a:r>
          </a:p>
          <a:p>
            <a:r>
              <a:rPr lang="en-US" dirty="0"/>
              <a:t>War.</a:t>
            </a:r>
          </a:p>
          <a:p>
            <a:r>
              <a:rPr lang="en-US" dirty="0"/>
              <a:t>Greater access to technology and information.</a:t>
            </a:r>
          </a:p>
        </p:txBody>
      </p:sp>
      <p:pic>
        <p:nvPicPr>
          <p:cNvPr id="5" name="Picture 4" descr="Colorful carved figures of humans">
            <a:extLst>
              <a:ext uri="{FF2B5EF4-FFF2-40B4-BE49-F238E27FC236}">
                <a16:creationId xmlns:a16="http://schemas.microsoft.com/office/drawing/2014/main" id="{031E6E9E-897E-FB01-DAE7-C121FE8219DB}"/>
              </a:ext>
            </a:extLst>
          </p:cNvPr>
          <p:cNvPicPr>
            <a:picLocks noChangeAspect="1"/>
          </p:cNvPicPr>
          <p:nvPr/>
        </p:nvPicPr>
        <p:blipFill>
          <a:blip r:embed="rId2"/>
          <a:srcRect l="25170" r="24938" b="-1"/>
          <a:stretch/>
        </p:blipFill>
        <p:spPr>
          <a:xfrm>
            <a:off x="7389812" y="10"/>
            <a:ext cx="4802188" cy="6857990"/>
          </a:xfrm>
          <a:custGeom>
            <a:avLst/>
            <a:gdLst/>
            <a:ahLst/>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p:spPr>
      </p:pic>
    </p:spTree>
    <p:extLst>
      <p:ext uri="{BB962C8B-B14F-4D97-AF65-F5344CB8AC3E}">
        <p14:creationId xmlns:p14="http://schemas.microsoft.com/office/powerpoint/2010/main" val="2936262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247E2-B68B-25B6-5281-0789EF8D411B}"/>
              </a:ext>
            </a:extLst>
          </p:cNvPr>
          <p:cNvSpPr>
            <a:spLocks noGrp="1"/>
          </p:cNvSpPr>
          <p:nvPr>
            <p:ph type="title"/>
          </p:nvPr>
        </p:nvSpPr>
        <p:spPr/>
        <p:txBody>
          <a:bodyPr/>
          <a:lstStyle/>
          <a:p>
            <a:r>
              <a:rPr lang="en-US" dirty="0"/>
              <a:t>Fight, Flight, Freeze Response</a:t>
            </a:r>
          </a:p>
        </p:txBody>
      </p:sp>
      <p:sp>
        <p:nvSpPr>
          <p:cNvPr id="3" name="Content Placeholder 2">
            <a:extLst>
              <a:ext uri="{FF2B5EF4-FFF2-40B4-BE49-F238E27FC236}">
                <a16:creationId xmlns:a16="http://schemas.microsoft.com/office/drawing/2014/main" id="{4D3F09EC-03FC-4075-9A1A-3952273CD89B}"/>
              </a:ext>
            </a:extLst>
          </p:cNvPr>
          <p:cNvSpPr>
            <a:spLocks noGrp="1"/>
          </p:cNvSpPr>
          <p:nvPr>
            <p:ph idx="1"/>
          </p:nvPr>
        </p:nvSpPr>
        <p:spPr>
          <a:xfrm>
            <a:off x="1251678" y="1135813"/>
            <a:ext cx="10178322" cy="5520156"/>
          </a:xfrm>
        </p:spPr>
        <p:txBody>
          <a:bodyPr vert="horz" lIns="91440" tIns="45720" rIns="91440" bIns="45720" rtlCol="0" anchor="t">
            <a:normAutofit fontScale="70000" lnSpcReduction="20000"/>
          </a:bodyPr>
          <a:lstStyle/>
          <a:p>
            <a:r>
              <a:rPr lang="en-US" dirty="0">
                <a:ea typeface="+mn-lt"/>
                <a:cs typeface="+mn-lt"/>
                <a:hlinkClick r:id="rId2"/>
              </a:rPr>
              <a:t>https://youtu.be/FfSbWc3O_5M</a:t>
            </a:r>
            <a:endParaRPr lang="en-US" dirty="0">
              <a:ea typeface="+mn-lt"/>
              <a:cs typeface="+mn-lt"/>
            </a:endParaRPr>
          </a:p>
          <a:p>
            <a:endParaRPr lang="en-US" dirty="0">
              <a:ea typeface="+mn-lt"/>
              <a:cs typeface="+mn-lt"/>
            </a:endParaRPr>
          </a:p>
          <a:p>
            <a:r>
              <a:rPr lang="en-US" b="1" dirty="0"/>
              <a:t>What is the Fight-Flight-Freeze Response?</a:t>
            </a:r>
            <a:endParaRPr lang="en-US" dirty="0"/>
          </a:p>
          <a:p>
            <a:endParaRPr lang="en-US" b="1">
              <a:latin typeface="Gill Sans MT"/>
              <a:ea typeface="+mn-lt"/>
              <a:cs typeface="+mn-lt"/>
            </a:endParaRPr>
          </a:p>
          <a:p>
            <a:r>
              <a:rPr lang="en-US">
                <a:latin typeface="American Typewriter"/>
                <a:ea typeface="+mn-lt"/>
                <a:cs typeface="+mn-lt"/>
              </a:rPr>
              <a:t>When your child perceives something as scary or overwhelming, their brain activates the </a:t>
            </a:r>
            <a:r>
              <a:rPr lang="en-US" b="1">
                <a:latin typeface="American Typewriter"/>
                <a:ea typeface="+mn-lt"/>
                <a:cs typeface="+mn-lt"/>
              </a:rPr>
              <a:t>amygdala</a:t>
            </a:r>
            <a:r>
              <a:rPr lang="en-US">
                <a:latin typeface="American Typewriter"/>
                <a:ea typeface="+mn-lt"/>
                <a:cs typeface="+mn-lt"/>
              </a:rPr>
              <a:t>, which is like a built-in alarm system. This sets off a chain reaction in the body that prepares them to:</a:t>
            </a:r>
            <a:endParaRPr lang="en-US">
              <a:latin typeface="American Typewriter"/>
            </a:endParaRPr>
          </a:p>
          <a:p>
            <a:endParaRPr lang="en-US">
              <a:latin typeface="American Typewriter"/>
              <a:ea typeface="+mn-lt"/>
              <a:cs typeface="+mn-lt"/>
            </a:endParaRPr>
          </a:p>
          <a:p>
            <a:r>
              <a:rPr lang="en-US" b="1">
                <a:latin typeface="American Typewriter"/>
                <a:ea typeface="+mn-lt"/>
                <a:cs typeface="+mn-lt"/>
              </a:rPr>
              <a:t>Fight</a:t>
            </a:r>
            <a:r>
              <a:rPr lang="en-US">
                <a:latin typeface="American Typewriter"/>
                <a:ea typeface="+mn-lt"/>
                <a:cs typeface="+mn-lt"/>
              </a:rPr>
              <a:t> 🥊 – Their body gears up to protect itself. This can look like:</a:t>
            </a:r>
            <a:endParaRPr lang="en-US">
              <a:latin typeface="American Typewriter"/>
            </a:endParaRPr>
          </a:p>
          <a:p>
            <a:pPr lvl="1">
              <a:buFont typeface="Gill Sans MT" panose="020B0604020202020204" pitchFamily="34" charset="0"/>
              <a:buChar char="–"/>
            </a:pPr>
            <a:r>
              <a:rPr lang="en-US">
                <a:latin typeface="American Typewriter"/>
                <a:ea typeface="+mn-lt"/>
                <a:cs typeface="+mn-lt"/>
              </a:rPr>
              <a:t>Angry outbursts or tantrums</a:t>
            </a:r>
            <a:endParaRPr lang="en-US">
              <a:latin typeface="American Typewriter"/>
            </a:endParaRPr>
          </a:p>
          <a:p>
            <a:pPr lvl="1">
              <a:buFont typeface="Gill Sans MT" panose="020B0604020202020204" pitchFamily="34" charset="0"/>
              <a:buChar char="–"/>
            </a:pPr>
            <a:r>
              <a:rPr lang="en-US">
                <a:latin typeface="American Typewriter"/>
                <a:ea typeface="+mn-lt"/>
                <a:cs typeface="+mn-lt"/>
              </a:rPr>
              <a:t>Yelling, hitting, or throwing things</a:t>
            </a:r>
            <a:endParaRPr lang="en-US">
              <a:latin typeface="American Typewriter"/>
            </a:endParaRPr>
          </a:p>
          <a:p>
            <a:pPr lvl="1">
              <a:buFont typeface="Gill Sans MT" panose="020B0604020202020204" pitchFamily="34" charset="0"/>
              <a:buChar char="–"/>
            </a:pPr>
            <a:r>
              <a:rPr lang="en-US">
                <a:latin typeface="American Typewriter"/>
                <a:ea typeface="+mn-lt"/>
                <a:cs typeface="+mn-lt"/>
              </a:rPr>
              <a:t>Talking back or being defiant</a:t>
            </a:r>
            <a:endParaRPr lang="en-US">
              <a:latin typeface="American Typewriter"/>
            </a:endParaRPr>
          </a:p>
          <a:p>
            <a:r>
              <a:rPr lang="en-US" b="1">
                <a:latin typeface="American Typewriter"/>
                <a:ea typeface="+mn-lt"/>
                <a:cs typeface="+mn-lt"/>
              </a:rPr>
              <a:t>Flight</a:t>
            </a:r>
            <a:r>
              <a:rPr lang="en-US">
                <a:latin typeface="American Typewriter"/>
                <a:ea typeface="+mn-lt"/>
                <a:cs typeface="+mn-lt"/>
              </a:rPr>
              <a:t> 🏃‍♂️ – Their body prepares to escape the situation. This can look like:</a:t>
            </a:r>
            <a:endParaRPr lang="en-US">
              <a:latin typeface="American Typewriter"/>
            </a:endParaRPr>
          </a:p>
          <a:p>
            <a:pPr lvl="1">
              <a:buFont typeface="Gill Sans MT" panose="020B0604020202020204" pitchFamily="34" charset="0"/>
              <a:buChar char="–"/>
            </a:pPr>
            <a:r>
              <a:rPr lang="en-US">
                <a:latin typeface="American Typewriter"/>
                <a:ea typeface="+mn-lt"/>
                <a:cs typeface="+mn-lt"/>
              </a:rPr>
              <a:t>Running away or hiding</a:t>
            </a:r>
            <a:endParaRPr lang="en-US">
              <a:latin typeface="American Typewriter"/>
            </a:endParaRPr>
          </a:p>
          <a:p>
            <a:pPr lvl="1">
              <a:buFont typeface="Gill Sans MT" panose="020B0604020202020204" pitchFamily="34" charset="0"/>
              <a:buChar char="–"/>
            </a:pPr>
            <a:r>
              <a:rPr lang="en-US">
                <a:latin typeface="American Typewriter"/>
                <a:ea typeface="+mn-lt"/>
                <a:cs typeface="+mn-lt"/>
              </a:rPr>
              <a:t>Avoiding certain situations (e.g., refusing to go to school)</a:t>
            </a:r>
            <a:endParaRPr lang="en-US">
              <a:latin typeface="American Typewriter"/>
            </a:endParaRPr>
          </a:p>
          <a:p>
            <a:pPr lvl="1">
              <a:buFont typeface="Gill Sans MT" panose="020B0604020202020204" pitchFamily="34" charset="0"/>
              <a:buChar char="–"/>
            </a:pPr>
            <a:r>
              <a:rPr lang="en-US">
                <a:latin typeface="American Typewriter"/>
                <a:ea typeface="+mn-lt"/>
                <a:cs typeface="+mn-lt"/>
              </a:rPr>
              <a:t>Complaining of stomachaches or headaches to get out of something</a:t>
            </a:r>
            <a:endParaRPr lang="en-US">
              <a:latin typeface="American Typewriter"/>
            </a:endParaRPr>
          </a:p>
          <a:p>
            <a:r>
              <a:rPr lang="en-US" b="1">
                <a:latin typeface="American Typewriter"/>
                <a:ea typeface="+mn-lt"/>
                <a:cs typeface="+mn-lt"/>
              </a:rPr>
              <a:t>Freeze</a:t>
            </a:r>
            <a:r>
              <a:rPr lang="en-US">
                <a:latin typeface="American Typewriter"/>
                <a:ea typeface="+mn-lt"/>
                <a:cs typeface="+mn-lt"/>
              </a:rPr>
              <a:t> 🧊 – Their body shuts down as if they are “playing dead.” This can look like:</a:t>
            </a:r>
            <a:endParaRPr lang="en-US">
              <a:latin typeface="American Typewriter"/>
            </a:endParaRPr>
          </a:p>
          <a:p>
            <a:pPr lvl="1">
              <a:buFont typeface="Gill Sans MT" panose="020B0604020202020204" pitchFamily="34" charset="0"/>
              <a:buChar char="–"/>
            </a:pPr>
            <a:r>
              <a:rPr lang="en-US">
                <a:latin typeface="American Typewriter"/>
                <a:ea typeface="+mn-lt"/>
                <a:cs typeface="+mn-lt"/>
              </a:rPr>
              <a:t>Zoning out or going quiet</a:t>
            </a:r>
            <a:endParaRPr lang="en-US">
              <a:latin typeface="American Typewriter"/>
            </a:endParaRPr>
          </a:p>
          <a:p>
            <a:pPr lvl="1">
              <a:buFont typeface="Gill Sans MT" panose="020B0604020202020204" pitchFamily="34" charset="0"/>
              <a:buChar char="–"/>
            </a:pPr>
            <a:r>
              <a:rPr lang="en-US">
                <a:latin typeface="American Typewriter"/>
                <a:ea typeface="+mn-lt"/>
                <a:cs typeface="+mn-lt"/>
              </a:rPr>
              <a:t>Feeling unable to move or respond</a:t>
            </a:r>
            <a:endParaRPr lang="en-US">
              <a:latin typeface="American Typewriter"/>
            </a:endParaRPr>
          </a:p>
          <a:p>
            <a:pPr lvl="1">
              <a:buFont typeface="Gill Sans MT" panose="020B0604020202020204" pitchFamily="34" charset="0"/>
              <a:buChar char="–"/>
            </a:pPr>
            <a:r>
              <a:rPr lang="en-US">
                <a:latin typeface="American Typewriter"/>
                <a:ea typeface="+mn-lt"/>
                <a:cs typeface="+mn-lt"/>
              </a:rPr>
              <a:t>Being unable to make a decision</a:t>
            </a:r>
            <a:br>
              <a:rPr lang="en-US">
                <a:latin typeface="American Typewriter"/>
              </a:rPr>
            </a:br>
            <a:endParaRPr lang="en-US" dirty="0"/>
          </a:p>
          <a:p>
            <a:endParaRPr lang="en-US" dirty="0"/>
          </a:p>
          <a:p>
            <a:endParaRPr lang="en-US" dirty="0"/>
          </a:p>
        </p:txBody>
      </p:sp>
    </p:spTree>
    <p:extLst>
      <p:ext uri="{BB962C8B-B14F-4D97-AF65-F5344CB8AC3E}">
        <p14:creationId xmlns:p14="http://schemas.microsoft.com/office/powerpoint/2010/main" val="1305936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B8E0CD-97C9-7AC2-5EDD-57B1667991EA}"/>
              </a:ext>
            </a:extLst>
          </p:cNvPr>
          <p:cNvSpPr txBox="1"/>
          <p:nvPr/>
        </p:nvSpPr>
        <p:spPr>
          <a:xfrm>
            <a:off x="1519311" y="612844"/>
            <a:ext cx="9397218" cy="5909310"/>
          </a:xfrm>
          <a:prstGeom prst="rect">
            <a:avLst/>
          </a:prstGeom>
          <a:noFill/>
        </p:spPr>
        <p:txBody>
          <a:bodyPr wrap="square" lIns="91440" tIns="45720" rIns="91440" bIns="45720" rtlCol="0" anchor="t">
            <a:spAutoFit/>
          </a:bodyPr>
          <a:lstStyle/>
          <a:p>
            <a:pPr lvl="1"/>
            <a:r>
              <a:rPr lang="en-US" b="1" dirty="0"/>
              <a:t>Why Does This Happen?  </a:t>
            </a:r>
            <a:r>
              <a:rPr lang="en-US" dirty="0">
                <a:ea typeface="+mn-lt"/>
                <a:cs typeface="+mn-lt"/>
              </a:rPr>
              <a:t>This response is a survival mechanism, designed to help humans react quickly to threats. However, </a:t>
            </a:r>
            <a:r>
              <a:rPr lang="en-US" b="1" dirty="0">
                <a:ea typeface="+mn-lt"/>
                <a:cs typeface="+mn-lt"/>
              </a:rPr>
              <a:t>children with anxiety</a:t>
            </a:r>
            <a:r>
              <a:rPr lang="en-US" dirty="0">
                <a:ea typeface="+mn-lt"/>
                <a:cs typeface="+mn-lt"/>
              </a:rPr>
              <a:t> may experience this response even when there’s no real danger—like when they have to speak in class, meet new people, or try something unfamiliar.</a:t>
            </a:r>
            <a:endParaRPr lang="en-US" dirty="0"/>
          </a:p>
          <a:p>
            <a:pPr lvl="1"/>
            <a:endParaRPr lang="en-US" b="1" dirty="0"/>
          </a:p>
          <a:p>
            <a:pPr lvl="1"/>
            <a:r>
              <a:rPr lang="en-US" b="1" dirty="0"/>
              <a:t>How Can Parents Help?</a:t>
            </a:r>
            <a:endParaRPr lang="en-US" dirty="0"/>
          </a:p>
          <a:p>
            <a:pPr lvl="1"/>
            <a:endParaRPr lang="en-US" b="1">
              <a:ea typeface="+mn-lt"/>
              <a:cs typeface="+mn-lt"/>
            </a:endParaRPr>
          </a:p>
          <a:p>
            <a:r>
              <a:rPr lang="en-US" b="1" dirty="0">
                <a:ea typeface="+mn-lt"/>
                <a:cs typeface="+mn-lt"/>
              </a:rPr>
              <a:t>Recognize the signs</a:t>
            </a:r>
            <a:r>
              <a:rPr lang="en-US" dirty="0">
                <a:ea typeface="+mn-lt"/>
                <a:cs typeface="+mn-lt"/>
              </a:rPr>
              <a:t> – Instead of seeing it as “bad behavior,” understand that their brain is in survival mode.</a:t>
            </a:r>
            <a:endParaRPr lang="en-US" dirty="0"/>
          </a:p>
          <a:p>
            <a:r>
              <a:rPr lang="en-US" b="1" dirty="0">
                <a:ea typeface="+mn-lt"/>
                <a:cs typeface="+mn-lt"/>
              </a:rPr>
              <a:t>Stay calm</a:t>
            </a:r>
            <a:r>
              <a:rPr lang="en-US" dirty="0">
                <a:ea typeface="+mn-lt"/>
                <a:cs typeface="+mn-lt"/>
              </a:rPr>
              <a:t> – Your child looks to you for reassurance. If you stay calm, they are more likely to calm down.</a:t>
            </a:r>
            <a:endParaRPr lang="en-US" dirty="0"/>
          </a:p>
          <a:p>
            <a:r>
              <a:rPr lang="en-US" b="1" dirty="0">
                <a:ea typeface="+mn-lt"/>
                <a:cs typeface="+mn-lt"/>
              </a:rPr>
              <a:t>Teach grounding techniques</a:t>
            </a:r>
            <a:r>
              <a:rPr lang="en-US" dirty="0">
                <a:ea typeface="+mn-lt"/>
                <a:cs typeface="+mn-lt"/>
              </a:rPr>
              <a:t> – Deep breathing, counting, or squeezing a stuffed animal can help them feel safe.</a:t>
            </a:r>
            <a:endParaRPr lang="en-US" dirty="0"/>
          </a:p>
          <a:p>
            <a:r>
              <a:rPr lang="en-US" b="1" dirty="0">
                <a:ea typeface="+mn-lt"/>
                <a:cs typeface="+mn-lt"/>
              </a:rPr>
              <a:t>Help them name their feelings</a:t>
            </a:r>
            <a:r>
              <a:rPr lang="en-US" dirty="0">
                <a:ea typeface="+mn-lt"/>
                <a:cs typeface="+mn-lt"/>
              </a:rPr>
              <a:t> – Saying, “It looks like you're feeling scared,” can help them understand their emotions.</a:t>
            </a:r>
            <a:endParaRPr lang="en-US" dirty="0"/>
          </a:p>
          <a:p>
            <a:r>
              <a:rPr lang="en-US" b="1" dirty="0">
                <a:ea typeface="+mn-lt"/>
                <a:cs typeface="+mn-lt"/>
              </a:rPr>
              <a:t>Practice coping skills ahead of time</a:t>
            </a:r>
            <a:r>
              <a:rPr lang="en-US" dirty="0">
                <a:ea typeface="+mn-lt"/>
                <a:cs typeface="+mn-lt"/>
              </a:rPr>
              <a:t> – Teach relaxation strategies when they are calm, so they can use them in anxious moments.</a:t>
            </a:r>
            <a:endParaRPr lang="en-US" dirty="0"/>
          </a:p>
          <a:p>
            <a:endParaRPr lang="en-US" dirty="0"/>
          </a:p>
          <a:p>
            <a:r>
              <a:rPr lang="en-US" dirty="0">
                <a:ea typeface="+mn-lt"/>
                <a:cs typeface="+mn-lt"/>
              </a:rPr>
              <a:t>Anxiety isn’t a choice—it's the brain's way of trying to protect your child. By understanding the Fight-Flight-Freeze response, you can support them with patience, tools, and reassurance.</a:t>
            </a:r>
            <a:endParaRPr lang="en-US" dirty="0"/>
          </a:p>
          <a:p>
            <a:endParaRPr lang="en-US" dirty="0"/>
          </a:p>
        </p:txBody>
      </p:sp>
    </p:spTree>
    <p:extLst>
      <p:ext uri="{BB962C8B-B14F-4D97-AF65-F5344CB8AC3E}">
        <p14:creationId xmlns:p14="http://schemas.microsoft.com/office/powerpoint/2010/main" val="2942045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67C1-BD42-0C71-A7DD-0EFE32C1588B}"/>
              </a:ext>
            </a:extLst>
          </p:cNvPr>
          <p:cNvSpPr>
            <a:spLocks noGrp="1"/>
          </p:cNvSpPr>
          <p:nvPr>
            <p:ph type="title"/>
          </p:nvPr>
        </p:nvSpPr>
        <p:spPr>
          <a:xfrm>
            <a:off x="1251679" y="644525"/>
            <a:ext cx="3384329" cy="5408866"/>
          </a:xfrm>
        </p:spPr>
        <p:txBody>
          <a:bodyPr anchor="ctr">
            <a:normAutofit/>
          </a:bodyPr>
          <a:lstStyle/>
          <a:p>
            <a:r>
              <a:rPr lang="en-US" sz="4000"/>
              <a:t>Hurried child syndrome</a:t>
            </a:r>
          </a:p>
        </p:txBody>
      </p:sp>
      <p:graphicFrame>
        <p:nvGraphicFramePr>
          <p:cNvPr id="5" name="Content Placeholder 2">
            <a:extLst>
              <a:ext uri="{FF2B5EF4-FFF2-40B4-BE49-F238E27FC236}">
                <a16:creationId xmlns:a16="http://schemas.microsoft.com/office/drawing/2014/main" id="{08288E66-4EC5-F250-DC28-0EF07C5C6A13}"/>
              </a:ext>
            </a:extLst>
          </p:cNvPr>
          <p:cNvGraphicFramePr>
            <a:graphicFrameLocks noGrp="1"/>
          </p:cNvGraphicFramePr>
          <p:nvPr>
            <p:ph idx="1"/>
            <p:extLst>
              <p:ext uri="{D42A27DB-BD31-4B8C-83A1-F6EECF244321}">
                <p14:modId xmlns:p14="http://schemas.microsoft.com/office/powerpoint/2010/main" val="3486820922"/>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655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5D6EC-49E2-8DF8-DEDD-1A59AD420098}"/>
              </a:ext>
            </a:extLst>
          </p:cNvPr>
          <p:cNvSpPr>
            <a:spLocks noGrp="1"/>
          </p:cNvSpPr>
          <p:nvPr>
            <p:ph type="title"/>
          </p:nvPr>
        </p:nvSpPr>
        <p:spPr>
          <a:xfrm>
            <a:off x="5195727" y="382385"/>
            <a:ext cx="6335338" cy="1492132"/>
          </a:xfrm>
        </p:spPr>
        <p:txBody>
          <a:bodyPr>
            <a:normAutofit/>
          </a:bodyPr>
          <a:lstStyle/>
          <a:p>
            <a:r>
              <a:rPr lang="en-US" sz="3200"/>
              <a:t>The impact of busyness and stress on brain development</a:t>
            </a:r>
          </a:p>
        </p:txBody>
      </p:sp>
      <p:pic>
        <p:nvPicPr>
          <p:cNvPr id="7" name="Picture 6" descr="Computer Generated Lights">
            <a:extLst>
              <a:ext uri="{FF2B5EF4-FFF2-40B4-BE49-F238E27FC236}">
                <a16:creationId xmlns:a16="http://schemas.microsoft.com/office/drawing/2014/main" id="{B9589140-4BB5-1A3D-E9D2-E4C3E8C9C808}"/>
              </a:ext>
            </a:extLst>
          </p:cNvPr>
          <p:cNvPicPr>
            <a:picLocks noChangeAspect="1"/>
          </p:cNvPicPr>
          <p:nvPr/>
        </p:nvPicPr>
        <p:blipFill>
          <a:blip r:embed="rId2"/>
          <a:srcRect l="22475" r="33024"/>
          <a:stretch/>
        </p:blipFill>
        <p:spPr>
          <a:xfrm>
            <a:off x="688434" y="-9525"/>
            <a:ext cx="4129822" cy="6867525"/>
          </a:xfrm>
          <a:prstGeom prst="rect">
            <a:avLst/>
          </a:prstGeom>
        </p:spPr>
      </p:pic>
      <p:sp>
        <p:nvSpPr>
          <p:cNvPr id="9" name="Freeform 6">
            <a:extLst>
              <a:ext uri="{FF2B5EF4-FFF2-40B4-BE49-F238E27FC236}">
                <a16:creationId xmlns:a16="http://schemas.microsoft.com/office/drawing/2014/main" id="{5402222E-F041-43A0-81BC-1B3F2EF765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3" name="Content Placeholder 2">
            <a:extLst>
              <a:ext uri="{FF2B5EF4-FFF2-40B4-BE49-F238E27FC236}">
                <a16:creationId xmlns:a16="http://schemas.microsoft.com/office/drawing/2014/main" id="{CD0AFAF6-0100-69A5-C85A-6A9237FBE144}"/>
              </a:ext>
            </a:extLst>
          </p:cNvPr>
          <p:cNvSpPr>
            <a:spLocks noGrp="1"/>
          </p:cNvSpPr>
          <p:nvPr>
            <p:ph idx="1"/>
          </p:nvPr>
        </p:nvSpPr>
        <p:spPr>
          <a:xfrm>
            <a:off x="5195727" y="2286001"/>
            <a:ext cx="6335338" cy="3593591"/>
          </a:xfrm>
        </p:spPr>
        <p:txBody>
          <a:bodyPr>
            <a:normAutofit/>
          </a:bodyPr>
          <a:lstStyle/>
          <a:p>
            <a:r>
              <a:rPr lang="en-US" dirty="0"/>
              <a:t>Chronic stress can disrupt development in several ways:</a:t>
            </a:r>
          </a:p>
          <a:p>
            <a:r>
              <a:rPr lang="en-US" dirty="0"/>
              <a:t>The amygdala (the fear center) becomes overactive, potentially increasing anxiety.</a:t>
            </a:r>
          </a:p>
          <a:p>
            <a:r>
              <a:rPr lang="en-US" dirty="0"/>
              <a:t>The prefrontal cortex (responsible for decision making and emotional regulation).  Stress can impair its growth making it harder for children to manage emotion.</a:t>
            </a:r>
          </a:p>
          <a:p>
            <a:r>
              <a:rPr lang="en-US" dirty="0"/>
              <a:t>The hippocampus (responsible for learning and memory) is affected by high cortisol levels, making it harder for children to concentrate and retain information.</a:t>
            </a:r>
          </a:p>
        </p:txBody>
      </p:sp>
      <p:sp>
        <p:nvSpPr>
          <p:cNvPr id="11" name="Rectangle 10">
            <a:extLst>
              <a:ext uri="{FF2B5EF4-FFF2-40B4-BE49-F238E27FC236}">
                <a16:creationId xmlns:a16="http://schemas.microsoft.com/office/drawing/2014/main" id="{B80D28A2-8EA4-4EF0-9056-3BDAA7290F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915828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184A4-5616-6AF8-6B8E-062BC76E4357}"/>
              </a:ext>
            </a:extLst>
          </p:cNvPr>
          <p:cNvSpPr>
            <a:spLocks noGrp="1"/>
          </p:cNvSpPr>
          <p:nvPr>
            <p:ph type="title"/>
          </p:nvPr>
        </p:nvSpPr>
        <p:spPr>
          <a:xfrm>
            <a:off x="761996" y="382385"/>
            <a:ext cx="10668004" cy="1113295"/>
          </a:xfrm>
        </p:spPr>
        <p:txBody>
          <a:bodyPr anchor="b">
            <a:normAutofit/>
          </a:bodyPr>
          <a:lstStyle/>
          <a:p>
            <a:pPr algn="ctr"/>
            <a:r>
              <a:rPr lang="en-US" sz="3600"/>
              <a:t>The impact of stress on emotional development</a:t>
            </a:r>
          </a:p>
        </p:txBody>
      </p:sp>
      <p:sp>
        <p:nvSpPr>
          <p:cNvPr id="3" name="Content Placeholder 2">
            <a:extLst>
              <a:ext uri="{FF2B5EF4-FFF2-40B4-BE49-F238E27FC236}">
                <a16:creationId xmlns:a16="http://schemas.microsoft.com/office/drawing/2014/main" id="{176F25E9-1564-592E-E7ED-C8816793D879}"/>
              </a:ext>
            </a:extLst>
          </p:cNvPr>
          <p:cNvSpPr>
            <a:spLocks noGrp="1"/>
          </p:cNvSpPr>
          <p:nvPr>
            <p:ph idx="1"/>
          </p:nvPr>
        </p:nvSpPr>
        <p:spPr>
          <a:xfrm>
            <a:off x="761996" y="1785257"/>
            <a:ext cx="10668004" cy="3440539"/>
          </a:xfrm>
        </p:spPr>
        <p:txBody>
          <a:bodyPr>
            <a:noAutofit/>
          </a:bodyPr>
          <a:lstStyle/>
          <a:p>
            <a:pPr>
              <a:lnSpc>
                <a:spcPct val="100000"/>
              </a:lnSpc>
            </a:pPr>
            <a:r>
              <a:rPr lang="en-US" sz="1800" dirty="0"/>
              <a:t>When children do not get enough unstructured play and rest, they have fewer opportunities to learn to manage emotion, handle frustration, and calm themselves.</a:t>
            </a:r>
          </a:p>
          <a:p>
            <a:pPr marL="0" indent="0">
              <a:lnSpc>
                <a:spcPct val="100000"/>
              </a:lnSpc>
              <a:buNone/>
            </a:pPr>
            <a:endParaRPr lang="en-US" sz="1800" dirty="0"/>
          </a:p>
          <a:p>
            <a:pPr marL="0" indent="0">
              <a:lnSpc>
                <a:spcPct val="100000"/>
              </a:lnSpc>
              <a:buNone/>
            </a:pPr>
            <a:r>
              <a:rPr lang="en-US" sz="1800" dirty="0"/>
              <a:t>They may also experience:</a:t>
            </a:r>
          </a:p>
          <a:p>
            <a:pPr>
              <a:lnSpc>
                <a:spcPct val="100000"/>
              </a:lnSpc>
            </a:pPr>
            <a:r>
              <a:rPr lang="en-US" sz="1800" dirty="0"/>
              <a:t>Increased anxiety about performance:  “I have to be perfect at everything”.</a:t>
            </a:r>
          </a:p>
          <a:p>
            <a:pPr>
              <a:lnSpc>
                <a:spcPct val="100000"/>
              </a:lnSpc>
            </a:pPr>
            <a:r>
              <a:rPr lang="en-US" sz="1800" dirty="0"/>
              <a:t>Lower frustration tolerance- they may not have enough downtime to process emotion.  </a:t>
            </a:r>
          </a:p>
          <a:p>
            <a:pPr>
              <a:lnSpc>
                <a:spcPct val="100000"/>
              </a:lnSpc>
            </a:pPr>
            <a:r>
              <a:rPr lang="en-US" sz="1800" dirty="0"/>
              <a:t>Reduced creativity and problem-solving skills because they are constantly in structured environments with little room for free exploration.</a:t>
            </a:r>
          </a:p>
          <a:p>
            <a:pPr>
              <a:lnSpc>
                <a:spcPct val="100000"/>
              </a:lnSpc>
            </a:pPr>
            <a:r>
              <a:rPr lang="en-US" sz="1800" dirty="0"/>
              <a:t>Sleep and eating disruptions directly affect mood and anxiety levels.</a:t>
            </a:r>
          </a:p>
          <a:p>
            <a:pPr>
              <a:lnSpc>
                <a:spcPct val="100000"/>
              </a:lnSpc>
            </a:pPr>
            <a:r>
              <a:rPr lang="en-US" sz="1800" dirty="0"/>
              <a:t>Emotional outbursts.</a:t>
            </a:r>
          </a:p>
          <a:p>
            <a:pPr>
              <a:lnSpc>
                <a:spcPct val="100000"/>
              </a:lnSpc>
            </a:pPr>
            <a:r>
              <a:rPr lang="en-US" sz="1800" dirty="0"/>
              <a:t>Difficulty focusing in school.</a:t>
            </a:r>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032782702"/>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Badge</Template>
  <TotalTime>1599</TotalTime>
  <Words>2609</Words>
  <Application>Microsoft Macintosh PowerPoint</Application>
  <PresentationFormat>Widescreen</PresentationFormat>
  <Paragraphs>191</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American Typewriter</vt:lpstr>
      <vt:lpstr>Arial</vt:lpstr>
      <vt:lpstr>Gill Sans MT</vt:lpstr>
      <vt:lpstr>Impact</vt:lpstr>
      <vt:lpstr>Badge</vt:lpstr>
      <vt:lpstr>Anxiety</vt:lpstr>
      <vt:lpstr>Let’s talk about anxiety</vt:lpstr>
      <vt:lpstr>The anxious generation</vt:lpstr>
      <vt:lpstr>Factors contributing to increase in anxiety</vt:lpstr>
      <vt:lpstr>Fight, Flight, Freeze Response</vt:lpstr>
      <vt:lpstr>PowerPoint Presentation</vt:lpstr>
      <vt:lpstr>Hurried child syndrome</vt:lpstr>
      <vt:lpstr>The impact of busyness and stress on brain development</vt:lpstr>
      <vt:lpstr>The impact of stress on emotional development</vt:lpstr>
      <vt:lpstr>While engagement and learning new skills are important for children, too much busyness contributes to anxiety.    Finding a balance between structured activities and free, unstructured time allows children to develop resilience, creativity, and emotional wellbeing.</vt:lpstr>
      <vt:lpstr>Screen time </vt:lpstr>
      <vt:lpstr>Recommendations for parents</vt:lpstr>
      <vt:lpstr>What do kids say?</vt:lpstr>
      <vt:lpstr>Anxiety iceberg</vt:lpstr>
      <vt:lpstr>Brain development: the 5 to 7 shift.</vt:lpstr>
      <vt:lpstr>The 5 to 7 shift</vt:lpstr>
      <vt:lpstr>Signs that a child (and parents) may benefit from professional help</vt:lpstr>
      <vt:lpstr>More signs:</vt:lpstr>
      <vt:lpstr>How to help in the 5 to 7 shift</vt:lpstr>
      <vt:lpstr>What helps/what does not</vt:lpstr>
      <vt:lpstr>The learning space</vt:lpstr>
      <vt:lpstr>Zones of regulation</vt:lpstr>
      <vt:lpstr>toolkit</vt:lpstr>
      <vt:lpstr>When to help</vt:lpstr>
      <vt:lpstr>When to step back</vt:lpstr>
      <vt:lpstr>The emotional impact of parenting an anxious child</vt:lpstr>
      <vt:lpstr>Self regulation strategies for parents:</vt:lpstr>
      <vt:lpstr>Important considerations for anxiety in children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Anxiety</dc:title>
  <dc:creator>David Stroeve</dc:creator>
  <cp:lastModifiedBy>Melissa Stroeve</cp:lastModifiedBy>
  <cp:revision>7</cp:revision>
  <dcterms:created xsi:type="dcterms:W3CDTF">2025-02-20T23:37:52Z</dcterms:created>
  <dcterms:modified xsi:type="dcterms:W3CDTF">2025-02-24T22:20:36Z</dcterms:modified>
</cp:coreProperties>
</file>